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5143500" type="screen16x9"/>
  <p:notesSz cx="6858000" cy="9144000"/>
  <p:embeddedFontLst>
    <p:embeddedFont>
      <p:font typeface="Oswald" panose="020B0604020202020204" charset="0"/>
      <p:regular r:id="rId53"/>
      <p:bold r:id="rId54"/>
    </p:embeddedFont>
    <p:embeddedFont>
      <p:font typeface="Average" panose="020B0604020202020204" charset="0"/>
      <p:regular r:id="rId55"/>
    </p:embeddedFont>
    <p:embeddedFont>
      <p:font typeface="Nunito" panose="020B0604020202020204" charset="0"/>
      <p:regular r:id="rId56"/>
      <p:bold r:id="rId57"/>
      <p:italic r:id="rId58"/>
      <p:boldItalic r:id="rId59"/>
    </p:embeddedFont>
    <p:embeddedFont>
      <p:font typeface="Maven Pro" panose="020B0604020202020204" charset="0"/>
      <p:regular r:id="rId60"/>
      <p:bold r:id="rId61"/>
    </p:embeddedFont>
    <p:embeddedFont>
      <p:font typeface="Georgia" panose="02040502050405020303" pitchFamily="18"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359985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d1374e78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d1374e78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4476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5d15f6692d9a93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5d15f6692d9a93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472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925f2fcbf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b925f2fcbf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748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5d15f6692d9a93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5d15f6692d9a93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224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bced3287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bced3287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463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b9231ab1d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b9231ab1d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650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b9231ab1d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b9231ab1d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5420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bbdeea99b8_6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bbdeea99b8_6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3159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bbdeea99b8_6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bbdeea99b8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9846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bbdeea99b8_6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bbdeea99b8_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203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b925f2fcbf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b925f2fcbf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9359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c0c054163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c0c054163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7225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b925f2fcbf_7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b925f2fcbf_7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4960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bd3da8461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bd3da8461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3118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b925f2fcbf_14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b925f2fcbf_14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249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b925f2fcbf_14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b925f2fcbf_1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5411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b925f2fcbf_1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b925f2fcbf_1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8423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b925f2fcbf_1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b925f2fcbf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148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b925f2fcbf_14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b925f2fcbf_1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7842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b925f2fcbf_1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b925f2fcbf_1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3037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bf24b0138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bf24b0138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4066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bd1374e78e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bd1374e78e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8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bca5f4b2f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bca5f4b2f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977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bd1374e78e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bd1374e78e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8697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bd1374e78e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bd1374e78e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762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bd30cd951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bd30cd951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3880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bd30cd951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bd30cd951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424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bd3da8461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bd3da8461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3191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b9231ab1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b9231ab1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160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64ec69b01cfa59e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64ec69b01cfa59e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8965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b9231ab1d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b9231ab1d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838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bf24b01380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bf24b01380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2529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bf24b01380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bf24b01380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067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bd1374e78e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bd1374e78e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2347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bd3da84613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bd3da8461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6671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b9231ab1d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b9231ab1d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606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bd115bf54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bd115bf54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1575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bf24b01380_0_1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bf24b01380_0_1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795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be0e2e02b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be0e2e02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679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e0e2e02b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e0e2e02b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29053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bf24b013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bf24b013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121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bd5c156b9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bd5c156b9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1170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bd115bf547_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bd115bf547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725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bd115bf547_3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bd115bf547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119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bbe609e1bb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bbe609e1b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17183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bd115bf547_3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bd115bf547_3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9325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b9231ab1d7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b9231ab1d7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4818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d1374e78e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d1374e78e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759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925f2fcbf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925f2fcbf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4018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bd30cd9516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bd30cd9516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63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84.jpg"/><Relationship Id="rId5" Type="http://schemas.openxmlformats.org/officeDocument/2006/relationships/image" Target="../media/image83.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png"/><Relationship Id="rId7" Type="http://schemas.openxmlformats.org/officeDocument/2006/relationships/image" Target="../media/image98.jp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97.jpg"/><Relationship Id="rId5" Type="http://schemas.openxmlformats.org/officeDocument/2006/relationships/image" Target="../media/image96.jpg"/><Relationship Id="rId10" Type="http://schemas.openxmlformats.org/officeDocument/2006/relationships/image" Target="../media/image101.jpg"/><Relationship Id="rId4" Type="http://schemas.openxmlformats.org/officeDocument/2006/relationships/image" Target="../media/image95.png"/><Relationship Id="rId9" Type="http://schemas.openxmlformats.org/officeDocument/2006/relationships/image" Target="../media/image100.jp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jp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s>
</file>

<file path=ppt/slides/_rels/slide4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14.jpg"/><Relationship Id="rId5" Type="http://schemas.openxmlformats.org/officeDocument/2006/relationships/image" Target="../media/image113.png"/><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18.png"/><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19.jpg"/><Relationship Id="rId7" Type="http://schemas.openxmlformats.org/officeDocument/2006/relationships/image" Target="../media/image123.jp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jpg"/></Relationships>
</file>

<file path=ppt/slides/_rels/slide46.xml.rels><?xml version="1.0" encoding="UTF-8" standalone="yes"?>
<Relationships xmlns="http://schemas.openxmlformats.org/package/2006/relationships"><Relationship Id="rId8" Type="http://schemas.openxmlformats.org/officeDocument/2006/relationships/image" Target="../media/image129.jpg"/><Relationship Id="rId3" Type="http://schemas.openxmlformats.org/officeDocument/2006/relationships/image" Target="../media/image124.jpg"/><Relationship Id="rId7" Type="http://schemas.openxmlformats.org/officeDocument/2006/relationships/image" Target="../media/image128.jp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27.jpg"/><Relationship Id="rId5" Type="http://schemas.openxmlformats.org/officeDocument/2006/relationships/image" Target="../media/image126.jpg"/><Relationship Id="rId4" Type="http://schemas.openxmlformats.org/officeDocument/2006/relationships/image" Target="../media/image125.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142.png"/><Relationship Id="rId4" Type="http://schemas.openxmlformats.org/officeDocument/2006/relationships/image" Target="../media/image14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490250" y="679425"/>
            <a:ext cx="62271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l" sz="4400" i="1" u="sng">
                <a:latin typeface="Georgia"/>
                <a:ea typeface="Georgia"/>
                <a:cs typeface="Georgia"/>
                <a:sym typeface="Georgia"/>
              </a:rPr>
              <a:t>The city of Larissa</a:t>
            </a:r>
            <a:endParaRPr sz="4400" i="1" u="sng">
              <a:latin typeface="Georgia"/>
              <a:ea typeface="Georgia"/>
              <a:cs typeface="Georgia"/>
              <a:sym typeface="Georgia"/>
            </a:endParaRPr>
          </a:p>
        </p:txBody>
      </p:sp>
      <p:sp>
        <p:nvSpPr>
          <p:cNvPr id="60" name="Google Shape;60;p13"/>
          <p:cNvSpPr txBox="1">
            <a:spLocks noGrp="1"/>
          </p:cNvSpPr>
          <p:nvPr>
            <p:ph type="subTitle" idx="4294967295"/>
          </p:nvPr>
        </p:nvSpPr>
        <p:spPr>
          <a:xfrm>
            <a:off x="490250" y="3317526"/>
            <a:ext cx="78015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l">
                <a:solidFill>
                  <a:schemeClr val="lt1"/>
                </a:solidFill>
              </a:rPr>
              <a:t>Hosty and cozy...</a:t>
            </a:r>
            <a:endParaRPr>
              <a:solidFill>
                <a:schemeClr val="lt1"/>
              </a:solidFill>
            </a:endParaRPr>
          </a:p>
        </p:txBody>
      </p:sp>
      <p:pic>
        <p:nvPicPr>
          <p:cNvPr id="2" name="ta-paidia-kato-ston-kampo-and-stik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95"/>
    </mc:Choice>
    <mc:Fallback>
      <p:transition spd="slow" advTm="3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2"/>
          <p:cNvPicPr preferRelativeResize="0"/>
          <p:nvPr/>
        </p:nvPicPr>
        <p:blipFill>
          <a:blip r:embed="rId3">
            <a:alphaModFix/>
          </a:blip>
          <a:stretch>
            <a:fillRect/>
          </a:stretch>
        </p:blipFill>
        <p:spPr>
          <a:xfrm>
            <a:off x="5329635" y="2560100"/>
            <a:ext cx="3574540" cy="1976650"/>
          </a:xfrm>
          <a:prstGeom prst="rect">
            <a:avLst/>
          </a:prstGeom>
          <a:noFill/>
          <a:ln w="9525" cap="flat" cmpd="sng">
            <a:solidFill>
              <a:srgbClr val="000000"/>
            </a:solidFill>
            <a:prstDash val="solid"/>
            <a:round/>
            <a:headEnd type="none" w="sm" len="sm"/>
            <a:tailEnd type="none" w="sm" len="sm"/>
          </a:ln>
        </p:spPr>
      </p:pic>
      <p:sp>
        <p:nvSpPr>
          <p:cNvPr id="139" name="Google Shape;139;p22"/>
          <p:cNvSpPr txBox="1">
            <a:spLocks noGrp="1"/>
          </p:cNvSpPr>
          <p:nvPr>
            <p:ph type="title"/>
          </p:nvPr>
        </p:nvSpPr>
        <p:spPr>
          <a:xfrm>
            <a:off x="311700" y="41440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Clr>
                <a:srgbClr val="000000"/>
              </a:buClr>
              <a:buSzPct val="46649"/>
              <a:buFont typeface="Arial"/>
              <a:buNone/>
            </a:pPr>
            <a:r>
              <a:rPr lang="el" sz="2122" u="sng" dirty="0">
                <a:latin typeface="Georgia"/>
                <a:ea typeface="Georgia"/>
                <a:cs typeface="Georgia"/>
                <a:sym typeface="Georgia"/>
              </a:rPr>
              <a:t>Municipal Conservatory</a:t>
            </a:r>
            <a:endParaRPr sz="3222" dirty="0"/>
          </a:p>
        </p:txBody>
      </p:sp>
      <p:sp>
        <p:nvSpPr>
          <p:cNvPr id="140" name="Google Shape;140;p22"/>
          <p:cNvSpPr txBox="1">
            <a:spLocks noGrp="1"/>
          </p:cNvSpPr>
          <p:nvPr>
            <p:ph type="body" idx="1"/>
          </p:nvPr>
        </p:nvSpPr>
        <p:spPr>
          <a:xfrm>
            <a:off x="311700" y="1076918"/>
            <a:ext cx="8520600" cy="4512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500"/>
              </a:spcBef>
              <a:spcAft>
                <a:spcPts val="500"/>
              </a:spcAft>
              <a:buClr>
                <a:schemeClr val="dk1"/>
              </a:buClr>
              <a:buSzPts val="1100"/>
              <a:buFont typeface="Arial"/>
              <a:buNone/>
            </a:pPr>
            <a:r>
              <a:rPr lang="en-US" sz="1200" dirty="0" smtClean="0">
                <a:solidFill>
                  <a:schemeClr val="dk1"/>
                </a:solidFill>
                <a:highlight>
                  <a:schemeClr val="lt1"/>
                </a:highlight>
                <a:latin typeface="Georgia" panose="02040502050405020303" pitchFamily="18" charset="0"/>
              </a:rPr>
              <a:t>It </a:t>
            </a:r>
            <a:r>
              <a:rPr lang="el" sz="1200" dirty="0" smtClean="0">
                <a:solidFill>
                  <a:schemeClr val="dk1"/>
                </a:solidFill>
                <a:highlight>
                  <a:schemeClr val="lt1"/>
                </a:highlight>
                <a:latin typeface="Georgia" panose="02040502050405020303" pitchFamily="18" charset="0"/>
              </a:rPr>
              <a:t>was </a:t>
            </a:r>
            <a:r>
              <a:rPr lang="el" sz="1200" dirty="0">
                <a:solidFill>
                  <a:schemeClr val="dk1"/>
                </a:solidFill>
                <a:highlight>
                  <a:schemeClr val="lt1"/>
                </a:highlight>
                <a:latin typeface="Georgia" panose="02040502050405020303" pitchFamily="18" charset="0"/>
              </a:rPr>
              <a:t>founded on </a:t>
            </a:r>
            <a:r>
              <a:rPr lang="el" sz="1200" dirty="0" smtClean="0">
                <a:solidFill>
                  <a:schemeClr val="dk1"/>
                </a:solidFill>
                <a:highlight>
                  <a:schemeClr val="lt1"/>
                </a:highlight>
                <a:latin typeface="Georgia" panose="02040502050405020303" pitchFamily="18" charset="0"/>
              </a:rPr>
              <a:t>1930</a:t>
            </a:r>
            <a:endParaRPr sz="1200" dirty="0">
              <a:solidFill>
                <a:schemeClr val="dk1"/>
              </a:solidFill>
              <a:latin typeface="Georgia" panose="02040502050405020303" pitchFamily="18" charset="0"/>
            </a:endParaRPr>
          </a:p>
        </p:txBody>
      </p:sp>
      <p:sp>
        <p:nvSpPr>
          <p:cNvPr id="141" name="Google Shape;141;p22"/>
          <p:cNvSpPr txBox="1"/>
          <p:nvPr/>
        </p:nvSpPr>
        <p:spPr>
          <a:xfrm>
            <a:off x="2341125" y="3422450"/>
            <a:ext cx="1112700" cy="7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142" name="Google Shape;142;p22"/>
          <p:cNvSpPr txBox="1"/>
          <p:nvPr/>
        </p:nvSpPr>
        <p:spPr>
          <a:xfrm>
            <a:off x="1553750" y="3432925"/>
            <a:ext cx="399000" cy="23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143" name="Google Shape;143;p22"/>
          <p:cNvPicPr preferRelativeResize="0"/>
          <p:nvPr/>
        </p:nvPicPr>
        <p:blipFill rotWithShape="1">
          <a:blip r:embed="rId4">
            <a:alphaModFix/>
          </a:blip>
          <a:srcRect l="3716"/>
          <a:stretch/>
        </p:blipFill>
        <p:spPr>
          <a:xfrm>
            <a:off x="311701" y="2822625"/>
            <a:ext cx="3355800" cy="1976650"/>
          </a:xfrm>
          <a:prstGeom prst="rect">
            <a:avLst/>
          </a:prstGeom>
          <a:noFill/>
          <a:ln w="9525" cap="flat" cmpd="sng">
            <a:solidFill>
              <a:srgbClr val="000000"/>
            </a:solidFill>
            <a:prstDash val="solid"/>
            <a:round/>
            <a:headEnd type="none" w="sm" len="sm"/>
            <a:tailEnd type="none" w="sm" len="sm"/>
          </a:ln>
        </p:spPr>
      </p:pic>
      <p:pic>
        <p:nvPicPr>
          <p:cNvPr id="144" name="Google Shape;144;p22"/>
          <p:cNvPicPr preferRelativeResize="0"/>
          <p:nvPr/>
        </p:nvPicPr>
        <p:blipFill>
          <a:blip r:embed="rId5">
            <a:alphaModFix/>
          </a:blip>
          <a:stretch>
            <a:fillRect/>
          </a:stretch>
        </p:blipFill>
        <p:spPr>
          <a:xfrm>
            <a:off x="2949054" y="1679500"/>
            <a:ext cx="2767321" cy="1976650"/>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3365"/>
    </mc:Choice>
    <mc:Fallback>
      <p:transition spd="slow" advTm="336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3"/>
          <p:cNvPicPr preferRelativeResize="0"/>
          <p:nvPr/>
        </p:nvPicPr>
        <p:blipFill>
          <a:blip r:embed="rId3">
            <a:alphaModFix/>
          </a:blip>
          <a:stretch>
            <a:fillRect/>
          </a:stretch>
        </p:blipFill>
        <p:spPr>
          <a:xfrm>
            <a:off x="5697650" y="2571750"/>
            <a:ext cx="3148850" cy="2099224"/>
          </a:xfrm>
          <a:prstGeom prst="rect">
            <a:avLst/>
          </a:prstGeom>
          <a:noFill/>
          <a:ln w="9525" cap="flat" cmpd="sng">
            <a:solidFill>
              <a:srgbClr val="000000"/>
            </a:solidFill>
            <a:prstDash val="solid"/>
            <a:round/>
            <a:headEnd type="none" w="sm" len="sm"/>
            <a:tailEnd type="none" w="sm" len="sm"/>
          </a:ln>
        </p:spPr>
      </p:pic>
      <p:pic>
        <p:nvPicPr>
          <p:cNvPr id="150" name="Google Shape;150;p23"/>
          <p:cNvPicPr preferRelativeResize="0"/>
          <p:nvPr/>
        </p:nvPicPr>
        <p:blipFill>
          <a:blip r:embed="rId4">
            <a:alphaModFix/>
          </a:blip>
          <a:stretch>
            <a:fillRect/>
          </a:stretch>
        </p:blipFill>
        <p:spPr>
          <a:xfrm>
            <a:off x="311700" y="2502075"/>
            <a:ext cx="3520700" cy="2099225"/>
          </a:xfrm>
          <a:prstGeom prst="rect">
            <a:avLst/>
          </a:prstGeom>
          <a:noFill/>
          <a:ln w="9525" cap="flat" cmpd="sng">
            <a:solidFill>
              <a:srgbClr val="000000"/>
            </a:solidFill>
            <a:prstDash val="solid"/>
            <a:round/>
            <a:headEnd type="none" w="sm" len="sm"/>
            <a:tailEnd type="none" w="sm" len="sm"/>
          </a:ln>
        </p:spPr>
      </p:pic>
      <p:sp>
        <p:nvSpPr>
          <p:cNvPr id="151" name="Google Shape;151;p23"/>
          <p:cNvSpPr txBox="1"/>
          <p:nvPr/>
        </p:nvSpPr>
        <p:spPr>
          <a:xfrm>
            <a:off x="542850" y="957563"/>
            <a:ext cx="8058300" cy="1381036"/>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600"/>
              </a:spcBef>
              <a:spcAft>
                <a:spcPts val="100"/>
              </a:spcAft>
              <a:buNone/>
            </a:pPr>
            <a:r>
              <a:rPr lang="el" dirty="0" smtClean="0">
                <a:solidFill>
                  <a:schemeClr val="dk1"/>
                </a:solidFill>
                <a:latin typeface="Georgia"/>
                <a:ea typeface="Georgia"/>
                <a:cs typeface="Georgia"/>
                <a:sym typeface="Georgia"/>
              </a:rPr>
              <a:t>There </a:t>
            </a:r>
            <a:r>
              <a:rPr lang="el" dirty="0">
                <a:solidFill>
                  <a:schemeClr val="dk1"/>
                </a:solidFill>
                <a:latin typeface="Georgia"/>
                <a:ea typeface="Georgia"/>
                <a:cs typeface="Georgia"/>
                <a:sym typeface="Georgia"/>
              </a:rPr>
              <a:t>are 3 faculties and 10 departments of the University of Thessaly in the city</a:t>
            </a:r>
            <a:r>
              <a:rPr lang="el" dirty="0" smtClean="0">
                <a:solidFill>
                  <a:schemeClr val="dk1"/>
                </a:solidFill>
                <a:latin typeface="Georgia"/>
                <a:ea typeface="Georgia"/>
                <a:cs typeface="Georgia"/>
                <a:sym typeface="Georgia"/>
              </a:rPr>
              <a:t>:</a:t>
            </a:r>
            <a:r>
              <a:rPr lang="en-US" dirty="0" smtClean="0">
                <a:solidFill>
                  <a:schemeClr val="dk1"/>
                </a:solidFill>
                <a:latin typeface="Georgia"/>
                <a:ea typeface="Georgia"/>
                <a:cs typeface="Georgia"/>
                <a:sym typeface="Georgia"/>
              </a:rPr>
              <a:t>                               </a:t>
            </a:r>
            <a:r>
              <a:rPr lang="el" dirty="0" smtClean="0">
                <a:solidFill>
                  <a:schemeClr val="dk1"/>
                </a:solidFill>
                <a:latin typeface="Georgia"/>
                <a:ea typeface="Georgia"/>
                <a:cs typeface="Georgia"/>
                <a:sym typeface="Georgia"/>
              </a:rPr>
              <a:t> </a:t>
            </a:r>
            <a:r>
              <a:rPr lang="el" dirty="0">
                <a:solidFill>
                  <a:schemeClr val="dk1"/>
                </a:solidFill>
                <a:latin typeface="Georgia"/>
                <a:ea typeface="Georgia"/>
                <a:cs typeface="Georgia"/>
                <a:sym typeface="Georgia"/>
              </a:rPr>
              <a:t>Medicine, Biochemistry - Biotechnology, Nursing ( School of Health Sciences), </a:t>
            </a:r>
            <a:r>
              <a:rPr lang="en-US" dirty="0" smtClean="0">
                <a:solidFill>
                  <a:schemeClr val="dk1"/>
                </a:solidFill>
                <a:latin typeface="Georgia"/>
                <a:ea typeface="Georgia"/>
                <a:cs typeface="Georgia"/>
                <a:sym typeface="Georgia"/>
              </a:rPr>
              <a:t>                                   </a:t>
            </a:r>
            <a:r>
              <a:rPr lang="el" dirty="0" smtClean="0">
                <a:solidFill>
                  <a:schemeClr val="dk1"/>
                </a:solidFill>
                <a:latin typeface="Georgia"/>
                <a:ea typeface="Georgia"/>
                <a:cs typeface="Georgia"/>
                <a:sym typeface="Georgia"/>
              </a:rPr>
              <a:t>Agriculture</a:t>
            </a:r>
            <a:r>
              <a:rPr lang="el" dirty="0">
                <a:solidFill>
                  <a:schemeClr val="dk1"/>
                </a:solidFill>
                <a:latin typeface="Georgia"/>
                <a:ea typeface="Georgia"/>
                <a:cs typeface="Georgia"/>
                <a:sym typeface="Georgia"/>
              </a:rPr>
              <a:t>, Agrotechnology, Animal Production ( School of Agricultural Sciences), </a:t>
            </a:r>
            <a:r>
              <a:rPr lang="en-US" dirty="0" smtClean="0">
                <a:solidFill>
                  <a:schemeClr val="dk1"/>
                </a:solidFill>
                <a:latin typeface="Georgia"/>
                <a:ea typeface="Georgia"/>
                <a:cs typeface="Georgia"/>
                <a:sym typeface="Georgia"/>
              </a:rPr>
              <a:t>                         </a:t>
            </a:r>
            <a:r>
              <a:rPr lang="el" dirty="0" smtClean="0">
                <a:solidFill>
                  <a:schemeClr val="dk1"/>
                </a:solidFill>
                <a:latin typeface="Georgia"/>
                <a:ea typeface="Georgia"/>
                <a:cs typeface="Georgia"/>
                <a:sym typeface="Georgia"/>
              </a:rPr>
              <a:t>Accounting </a:t>
            </a:r>
            <a:r>
              <a:rPr lang="el" dirty="0">
                <a:solidFill>
                  <a:schemeClr val="dk1"/>
                </a:solidFill>
                <a:latin typeface="Georgia"/>
                <a:ea typeface="Georgia"/>
                <a:cs typeface="Georgia"/>
                <a:sym typeface="Georgia"/>
              </a:rPr>
              <a:t>and Finance, Accounting and Finance and Energy Systems, Environment, Digital Systems (School of Technology)  </a:t>
            </a:r>
            <a:endParaRPr dirty="0">
              <a:solidFill>
                <a:schemeClr val="dk1"/>
              </a:solidFill>
              <a:highlight>
                <a:srgbClr val="FFFFFF"/>
              </a:highlight>
              <a:latin typeface="Georgia"/>
              <a:ea typeface="Georgia"/>
              <a:cs typeface="Georgia"/>
              <a:sym typeface="Georgia"/>
            </a:endParaRPr>
          </a:p>
        </p:txBody>
      </p:sp>
      <p:sp>
        <p:nvSpPr>
          <p:cNvPr id="152" name="Google Shape;152;p23"/>
          <p:cNvSpPr txBox="1">
            <a:spLocks noGrp="1"/>
          </p:cNvSpPr>
          <p:nvPr>
            <p:ph type="title"/>
          </p:nvPr>
        </p:nvSpPr>
        <p:spPr>
          <a:xfrm>
            <a:off x="311700" y="327125"/>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l" sz="2122" u="sng" dirty="0" smtClean="0">
                <a:latin typeface="Georgia"/>
                <a:ea typeface="Georgia"/>
                <a:cs typeface="Georgia"/>
                <a:sym typeface="Georgia"/>
              </a:rPr>
              <a:t>Universit</a:t>
            </a:r>
            <a:r>
              <a:rPr lang="en-US" sz="2122" u="sng" dirty="0" smtClean="0">
                <a:latin typeface="Georgia"/>
                <a:ea typeface="Georgia"/>
                <a:cs typeface="Georgia"/>
                <a:sym typeface="Georgia"/>
              </a:rPr>
              <a:t>y of Thessaly</a:t>
            </a:r>
            <a:endParaRPr sz="3222" dirty="0"/>
          </a:p>
        </p:txBody>
      </p:sp>
      <p:sp>
        <p:nvSpPr>
          <p:cNvPr id="153" name="Google Shape;153;p23"/>
          <p:cNvSpPr txBox="1"/>
          <p:nvPr/>
        </p:nvSpPr>
        <p:spPr>
          <a:xfrm>
            <a:off x="4455875" y="3346475"/>
            <a:ext cx="618300" cy="80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154" name="Google Shape;154;p23"/>
          <p:cNvPicPr preferRelativeResize="0"/>
          <p:nvPr/>
        </p:nvPicPr>
        <p:blipFill>
          <a:blip r:embed="rId5">
            <a:alphaModFix/>
          </a:blip>
          <a:stretch>
            <a:fillRect/>
          </a:stretch>
        </p:blipFill>
        <p:spPr>
          <a:xfrm>
            <a:off x="3377125" y="3055350"/>
            <a:ext cx="2958050" cy="1848775"/>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13380"/>
    </mc:Choice>
    <mc:Fallback>
      <p:transition spd="slow" advTm="1338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4"/>
          <p:cNvPicPr preferRelativeResize="0"/>
          <p:nvPr/>
        </p:nvPicPr>
        <p:blipFill>
          <a:blip r:embed="rId3">
            <a:alphaModFix/>
          </a:blip>
          <a:stretch>
            <a:fillRect/>
          </a:stretch>
        </p:blipFill>
        <p:spPr>
          <a:xfrm>
            <a:off x="311699" y="2216840"/>
            <a:ext cx="3442720" cy="2395710"/>
          </a:xfrm>
          <a:prstGeom prst="rect">
            <a:avLst/>
          </a:prstGeom>
          <a:noFill/>
          <a:ln w="9525" cap="flat" cmpd="sng">
            <a:solidFill>
              <a:srgbClr val="000000"/>
            </a:solidFill>
            <a:prstDash val="solid"/>
            <a:round/>
            <a:headEnd type="none" w="sm" len="sm"/>
            <a:tailEnd type="none" w="sm" len="sm"/>
          </a:ln>
        </p:spPr>
      </p:pic>
      <p:pic>
        <p:nvPicPr>
          <p:cNvPr id="160" name="Google Shape;160;p24"/>
          <p:cNvPicPr preferRelativeResize="0"/>
          <p:nvPr/>
        </p:nvPicPr>
        <p:blipFill>
          <a:blip r:embed="rId4">
            <a:alphaModFix/>
          </a:blip>
          <a:stretch>
            <a:fillRect/>
          </a:stretch>
        </p:blipFill>
        <p:spPr>
          <a:xfrm>
            <a:off x="4851699" y="2216840"/>
            <a:ext cx="4071351" cy="2422335"/>
          </a:xfrm>
          <a:prstGeom prst="rect">
            <a:avLst/>
          </a:prstGeom>
          <a:noFill/>
          <a:ln w="9525" cap="flat" cmpd="sng">
            <a:solidFill>
              <a:srgbClr val="000000"/>
            </a:solidFill>
            <a:prstDash val="solid"/>
            <a:round/>
            <a:headEnd type="none" w="sm" len="sm"/>
            <a:tailEnd type="none" w="sm" len="sm"/>
          </a:ln>
        </p:spPr>
      </p:pic>
      <p:sp>
        <p:nvSpPr>
          <p:cNvPr id="161" name="Google Shape;161;p24"/>
          <p:cNvSpPr txBox="1">
            <a:spLocks noGrp="1"/>
          </p:cNvSpPr>
          <p:nvPr>
            <p:ph type="title"/>
          </p:nvPr>
        </p:nvSpPr>
        <p:spPr>
          <a:xfrm>
            <a:off x="311700" y="39400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Clr>
                <a:srgbClr val="000000"/>
              </a:buClr>
              <a:buSzPct val="46649"/>
              <a:buFont typeface="Arial"/>
              <a:buNone/>
            </a:pPr>
            <a:r>
              <a:rPr lang="el" sz="2122" u="sng">
                <a:latin typeface="Georgia"/>
                <a:ea typeface="Georgia"/>
                <a:cs typeface="Georgia"/>
                <a:sym typeface="Georgia"/>
              </a:rPr>
              <a:t>University Hospital</a:t>
            </a:r>
            <a:endParaRPr sz="3222"/>
          </a:p>
        </p:txBody>
      </p:sp>
      <p:sp>
        <p:nvSpPr>
          <p:cNvPr id="162" name="Google Shape;162;p24"/>
          <p:cNvSpPr txBox="1">
            <a:spLocks noGrp="1"/>
          </p:cNvSpPr>
          <p:nvPr>
            <p:ph type="body" idx="1"/>
          </p:nvPr>
        </p:nvSpPr>
        <p:spPr>
          <a:xfrm>
            <a:off x="311700" y="1193375"/>
            <a:ext cx="8520600" cy="79679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500"/>
              </a:spcBef>
              <a:spcAft>
                <a:spcPts val="500"/>
              </a:spcAft>
              <a:buClr>
                <a:schemeClr val="dk1"/>
              </a:buClr>
              <a:buSzPts val="1100"/>
              <a:buFont typeface="Arial"/>
              <a:buNone/>
            </a:pPr>
            <a:r>
              <a:rPr lang="el" sz="1400" dirty="0" smtClean="0">
                <a:solidFill>
                  <a:schemeClr val="dk1"/>
                </a:solidFill>
                <a:latin typeface="Georgia"/>
                <a:ea typeface="Georgia"/>
                <a:cs typeface="Georgia"/>
                <a:sym typeface="Georgia"/>
              </a:rPr>
              <a:t>Τhe </a:t>
            </a:r>
            <a:r>
              <a:rPr lang="el" sz="1400" dirty="0">
                <a:solidFill>
                  <a:schemeClr val="dk1"/>
                </a:solidFill>
                <a:latin typeface="Georgia"/>
                <a:ea typeface="Georgia"/>
                <a:cs typeface="Georgia"/>
                <a:sym typeface="Georgia"/>
              </a:rPr>
              <a:t>university clinics, laboratories and special units of the medical department of the School of Health Sciences of the University of Thessaly are established there.</a:t>
            </a:r>
            <a:endParaRPr sz="1400" dirty="0">
              <a:latin typeface="Georgia"/>
              <a:ea typeface="Georgia"/>
              <a:cs typeface="Georgia"/>
              <a:sym typeface="Georgia"/>
            </a:endParaRPr>
          </a:p>
        </p:txBody>
      </p:sp>
      <p:sp>
        <p:nvSpPr>
          <p:cNvPr id="163" name="Google Shape;163;p24"/>
          <p:cNvSpPr txBox="1"/>
          <p:nvPr/>
        </p:nvSpPr>
        <p:spPr>
          <a:xfrm>
            <a:off x="3172275" y="3108100"/>
            <a:ext cx="1256100" cy="75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164" name="Google Shape;164;p24"/>
          <p:cNvPicPr preferRelativeResize="0"/>
          <p:nvPr/>
        </p:nvPicPr>
        <p:blipFill>
          <a:blip r:embed="rId5">
            <a:alphaModFix/>
          </a:blip>
          <a:stretch>
            <a:fillRect/>
          </a:stretch>
        </p:blipFill>
        <p:spPr>
          <a:xfrm>
            <a:off x="2833125" y="3108100"/>
            <a:ext cx="3121775" cy="1748200"/>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7716"/>
    </mc:Choice>
    <mc:Fallback>
      <p:transition spd="slow" advTm="771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ctrTitle"/>
          </p:nvPr>
        </p:nvSpPr>
        <p:spPr>
          <a:xfrm>
            <a:off x="621300" y="1092825"/>
            <a:ext cx="7901400" cy="1730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l" sz="4000" i="1" u="sng" dirty="0">
                <a:latin typeface="Georgia"/>
                <a:ea typeface="Georgia"/>
                <a:cs typeface="Georgia"/>
                <a:sym typeface="Georgia"/>
              </a:rPr>
              <a:t>Archaeological Sites </a:t>
            </a:r>
            <a:r>
              <a:rPr lang="en-US" sz="4000" i="1" u="sng" dirty="0" smtClean="0">
                <a:latin typeface="Georgia"/>
                <a:ea typeface="Georgia"/>
                <a:cs typeface="Georgia"/>
                <a:sym typeface="Georgia"/>
              </a:rPr>
              <a:t>in </a:t>
            </a:r>
            <a:r>
              <a:rPr lang="el" sz="4000" i="1" u="sng" dirty="0" smtClean="0">
                <a:latin typeface="Georgia"/>
                <a:ea typeface="Georgia"/>
                <a:cs typeface="Georgia"/>
                <a:sym typeface="Georgia"/>
              </a:rPr>
              <a:t>Larissa</a:t>
            </a:r>
            <a:endParaRPr sz="4000" i="1" u="sng" dirty="0">
              <a:latin typeface="Georgia"/>
              <a:ea typeface="Georgia"/>
              <a:cs typeface="Georgia"/>
              <a:sym typeface="Georgia"/>
            </a:endParaRPr>
          </a:p>
        </p:txBody>
      </p:sp>
    </p:spTree>
  </p:cSld>
  <p:clrMapOvr>
    <a:masterClrMapping/>
  </p:clrMapOvr>
  <mc:AlternateContent xmlns:mc="http://schemas.openxmlformats.org/markup-compatibility/2006">
    <mc:Choice xmlns:p14="http://schemas.microsoft.com/office/powerpoint/2010/main" Requires="p14">
      <p:transition spd="slow" p14:dur="2000" advTm="2172"/>
    </mc:Choice>
    <mc:Fallback>
      <p:transition spd="slow" advTm="217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6"/>
          <p:cNvPicPr preferRelativeResize="0"/>
          <p:nvPr/>
        </p:nvPicPr>
        <p:blipFill>
          <a:blip r:embed="rId3">
            <a:alphaModFix/>
          </a:blip>
          <a:stretch>
            <a:fillRect/>
          </a:stretch>
        </p:blipFill>
        <p:spPr>
          <a:xfrm>
            <a:off x="5763550" y="1167950"/>
            <a:ext cx="3178475" cy="2293575"/>
          </a:xfrm>
          <a:prstGeom prst="rect">
            <a:avLst/>
          </a:prstGeom>
          <a:noFill/>
          <a:ln w="9525" cap="flat" cmpd="sng">
            <a:solidFill>
              <a:srgbClr val="000000"/>
            </a:solidFill>
            <a:prstDash val="solid"/>
            <a:round/>
            <a:headEnd type="none" w="sm" len="sm"/>
            <a:tailEnd type="none" w="sm" len="sm"/>
          </a:ln>
        </p:spPr>
      </p:pic>
      <p:sp>
        <p:nvSpPr>
          <p:cNvPr id="175" name="Google Shape;175;p26"/>
          <p:cNvSpPr txBox="1">
            <a:spLocks noGrp="1"/>
          </p:cNvSpPr>
          <p:nvPr>
            <p:ph type="title"/>
          </p:nvPr>
        </p:nvSpPr>
        <p:spPr>
          <a:xfrm>
            <a:off x="311700" y="186900"/>
            <a:ext cx="8520600" cy="572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l" sz="1900" u="sng">
                <a:latin typeface="Georgia"/>
                <a:ea typeface="Georgia"/>
                <a:cs typeface="Georgia"/>
                <a:sym typeface="Georgia"/>
              </a:rPr>
              <a:t>First Ancient Theater</a:t>
            </a:r>
            <a:endParaRPr sz="1900">
              <a:latin typeface="Georgia"/>
              <a:ea typeface="Georgia"/>
              <a:cs typeface="Georgia"/>
              <a:sym typeface="Georgia"/>
            </a:endParaRPr>
          </a:p>
        </p:txBody>
      </p:sp>
      <p:sp>
        <p:nvSpPr>
          <p:cNvPr id="176" name="Google Shape;176;p26"/>
          <p:cNvSpPr txBox="1"/>
          <p:nvPr/>
        </p:nvSpPr>
        <p:spPr>
          <a:xfrm>
            <a:off x="2246625" y="3369950"/>
            <a:ext cx="924000" cy="49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177" name="Google Shape;177;p26"/>
          <p:cNvPicPr preferRelativeResize="0"/>
          <p:nvPr/>
        </p:nvPicPr>
        <p:blipFill>
          <a:blip r:embed="rId4">
            <a:alphaModFix/>
          </a:blip>
          <a:stretch>
            <a:fillRect/>
          </a:stretch>
        </p:blipFill>
        <p:spPr>
          <a:xfrm>
            <a:off x="185650" y="2309988"/>
            <a:ext cx="4187025" cy="2613426"/>
          </a:xfrm>
          <a:prstGeom prst="rect">
            <a:avLst/>
          </a:prstGeom>
          <a:noFill/>
          <a:ln w="9525" cap="flat" cmpd="sng">
            <a:solidFill>
              <a:srgbClr val="000000"/>
            </a:solidFill>
            <a:prstDash val="solid"/>
            <a:round/>
            <a:headEnd type="none" w="sm" len="sm"/>
            <a:tailEnd type="none" w="sm" len="sm"/>
          </a:ln>
        </p:spPr>
      </p:pic>
      <p:sp>
        <p:nvSpPr>
          <p:cNvPr id="178" name="Google Shape;178;p26"/>
          <p:cNvSpPr txBox="1"/>
          <p:nvPr/>
        </p:nvSpPr>
        <p:spPr>
          <a:xfrm>
            <a:off x="4372675" y="3616700"/>
            <a:ext cx="4630200" cy="989704"/>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smtClean="0">
                <a:solidFill>
                  <a:schemeClr val="dk1"/>
                </a:solidFill>
                <a:latin typeface="Georgia"/>
                <a:ea typeface="Georgia"/>
                <a:cs typeface="Georgia"/>
                <a:sym typeface="Georgia"/>
              </a:rPr>
              <a:t>          </a:t>
            </a:r>
            <a:r>
              <a:rPr lang="el" dirty="0" smtClean="0">
                <a:solidFill>
                  <a:schemeClr val="dk1"/>
                </a:solidFill>
                <a:latin typeface="Georgia"/>
                <a:ea typeface="Georgia"/>
                <a:cs typeface="Georgia"/>
                <a:sym typeface="Georgia"/>
              </a:rPr>
              <a:t> </a:t>
            </a:r>
            <a:r>
              <a:rPr lang="en-US" dirty="0" smtClean="0">
                <a:solidFill>
                  <a:schemeClr val="dk1"/>
                </a:solidFill>
                <a:latin typeface="Georgia"/>
                <a:ea typeface="Georgia"/>
                <a:cs typeface="Georgia"/>
                <a:sym typeface="Georgia"/>
              </a:rPr>
              <a:t>                                                                                            It</a:t>
            </a:r>
            <a:r>
              <a:rPr lang="el" dirty="0" smtClean="0">
                <a:solidFill>
                  <a:schemeClr val="dk1"/>
                </a:solidFill>
                <a:latin typeface="Georgia"/>
                <a:ea typeface="Georgia"/>
                <a:cs typeface="Georgia"/>
                <a:sym typeface="Georgia"/>
              </a:rPr>
              <a:t> </a:t>
            </a:r>
            <a:r>
              <a:rPr lang="el" dirty="0">
                <a:solidFill>
                  <a:schemeClr val="dk1"/>
                </a:solidFill>
                <a:latin typeface="Georgia"/>
                <a:ea typeface="Georgia"/>
                <a:cs typeface="Georgia"/>
                <a:sym typeface="Georgia"/>
              </a:rPr>
              <a:t>is estimated to have a capacity of about 12,000 spectators.</a:t>
            </a:r>
            <a:endParaRPr dirty="0">
              <a:latin typeface="Georgia"/>
              <a:ea typeface="Georgia"/>
              <a:cs typeface="Georgia"/>
              <a:sym typeface="Georgia"/>
            </a:endParaRPr>
          </a:p>
        </p:txBody>
      </p:sp>
      <p:sp>
        <p:nvSpPr>
          <p:cNvPr id="179" name="Google Shape;179;p26"/>
          <p:cNvSpPr txBox="1">
            <a:spLocks noGrp="1"/>
          </p:cNvSpPr>
          <p:nvPr>
            <p:ph type="body" idx="4294967295"/>
          </p:nvPr>
        </p:nvSpPr>
        <p:spPr>
          <a:xfrm>
            <a:off x="185650" y="765825"/>
            <a:ext cx="5577900" cy="1175676"/>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l" sz="1400" dirty="0">
                <a:solidFill>
                  <a:schemeClr val="dk1"/>
                </a:solidFill>
                <a:latin typeface="Georgia"/>
                <a:ea typeface="Georgia"/>
                <a:cs typeface="Georgia"/>
                <a:sym typeface="Georgia"/>
              </a:rPr>
              <a:t>Built in the 3rd century BC, on the south side of the Fortress hill. During the Roman period, it was transformed into an </a:t>
            </a:r>
            <a:r>
              <a:rPr lang="el" sz="1400" dirty="0" smtClean="0">
                <a:solidFill>
                  <a:schemeClr val="dk1"/>
                </a:solidFill>
                <a:latin typeface="Georgia"/>
                <a:ea typeface="Georgia"/>
                <a:cs typeface="Georgia"/>
                <a:sym typeface="Georgia"/>
              </a:rPr>
              <a:t>arena. </a:t>
            </a:r>
            <a:r>
              <a:rPr lang="en-US" sz="1400" dirty="0" smtClean="0">
                <a:solidFill>
                  <a:schemeClr val="dk1"/>
                </a:solidFill>
                <a:latin typeface="Georgia"/>
                <a:ea typeface="Georgia"/>
                <a:cs typeface="Georgia"/>
                <a:sym typeface="Georgia"/>
              </a:rPr>
              <a:t>            </a:t>
            </a:r>
            <a:r>
              <a:rPr lang="el" sz="1400" dirty="0" smtClean="0">
                <a:solidFill>
                  <a:schemeClr val="dk1"/>
                </a:solidFill>
                <a:latin typeface="Georgia"/>
                <a:ea typeface="Georgia"/>
                <a:cs typeface="Georgia"/>
                <a:sym typeface="Georgia"/>
              </a:rPr>
              <a:t>For </a:t>
            </a:r>
            <a:r>
              <a:rPr lang="el" sz="1400" dirty="0">
                <a:solidFill>
                  <a:schemeClr val="dk1"/>
                </a:solidFill>
                <a:latin typeface="Georgia"/>
                <a:ea typeface="Georgia"/>
                <a:cs typeface="Georgia"/>
                <a:sym typeface="Georgia"/>
              </a:rPr>
              <a:t>centuries it layed under houses and stores</a:t>
            </a:r>
            <a:r>
              <a:rPr lang="el" sz="1400" dirty="0" smtClean="0">
                <a:solidFill>
                  <a:schemeClr val="dk1"/>
                </a:solidFill>
                <a:latin typeface="Georgia"/>
                <a:ea typeface="Georgia"/>
                <a:cs typeface="Georgia"/>
                <a:sym typeface="Georgia"/>
              </a:rPr>
              <a:t>.</a:t>
            </a:r>
            <a:r>
              <a:rPr lang="en-US" sz="1400" dirty="0" smtClean="0">
                <a:solidFill>
                  <a:schemeClr val="dk1"/>
                </a:solidFill>
                <a:latin typeface="Georgia"/>
                <a:ea typeface="Georgia"/>
                <a:cs typeface="Georgia"/>
                <a:sym typeface="Georgia"/>
              </a:rPr>
              <a:t>                                   </a:t>
            </a:r>
            <a:r>
              <a:rPr lang="el" sz="1400" dirty="0" smtClean="0">
                <a:solidFill>
                  <a:schemeClr val="dk1"/>
                </a:solidFill>
                <a:latin typeface="Georgia"/>
                <a:ea typeface="Georgia"/>
                <a:cs typeface="Georgia"/>
                <a:sym typeface="Georgia"/>
              </a:rPr>
              <a:t> </a:t>
            </a:r>
            <a:r>
              <a:rPr lang="el" sz="1400" dirty="0">
                <a:solidFill>
                  <a:schemeClr val="dk1"/>
                </a:solidFill>
                <a:latin typeface="Georgia"/>
                <a:ea typeface="Georgia"/>
                <a:cs typeface="Georgia"/>
                <a:sym typeface="Georgia"/>
              </a:rPr>
              <a:t>Excavations brought it to the surface in the mid-1990s.</a:t>
            </a:r>
            <a:endParaRPr sz="1400" dirty="0"/>
          </a:p>
        </p:txBody>
      </p:sp>
    </p:spTree>
  </p:cSld>
  <p:clrMapOvr>
    <a:masterClrMapping/>
  </p:clrMapOvr>
  <mc:AlternateContent xmlns:mc="http://schemas.openxmlformats.org/markup-compatibility/2006">
    <mc:Choice xmlns:p14="http://schemas.microsoft.com/office/powerpoint/2010/main" Requires="p14">
      <p:transition spd="slow" p14:dur="2000" advTm="12706"/>
    </mc:Choice>
    <mc:Fallback>
      <p:transition spd="slow" advTm="1270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7"/>
          <p:cNvPicPr preferRelativeResize="0"/>
          <p:nvPr/>
        </p:nvPicPr>
        <p:blipFill>
          <a:blip r:embed="rId3">
            <a:alphaModFix/>
          </a:blip>
          <a:stretch>
            <a:fillRect/>
          </a:stretch>
        </p:blipFill>
        <p:spPr>
          <a:xfrm>
            <a:off x="4754881" y="1530354"/>
            <a:ext cx="4077420" cy="2794220"/>
          </a:xfrm>
          <a:prstGeom prst="rect">
            <a:avLst/>
          </a:prstGeom>
          <a:noFill/>
          <a:ln w="9525" cap="flat" cmpd="sng">
            <a:solidFill>
              <a:srgbClr val="000000"/>
            </a:solidFill>
            <a:prstDash val="solid"/>
            <a:round/>
            <a:headEnd type="none" w="sm" len="sm"/>
            <a:tailEnd type="none" w="sm" len="sm"/>
          </a:ln>
        </p:spPr>
      </p:pic>
      <p:sp>
        <p:nvSpPr>
          <p:cNvPr id="185" name="Google Shape;185;p27"/>
          <p:cNvSpPr txBox="1">
            <a:spLocks noGrp="1"/>
          </p:cNvSpPr>
          <p:nvPr>
            <p:ph type="body" idx="4294967295"/>
          </p:nvPr>
        </p:nvSpPr>
        <p:spPr>
          <a:xfrm>
            <a:off x="311700" y="930675"/>
            <a:ext cx="5566800" cy="1016459"/>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600"/>
              </a:spcBef>
              <a:spcAft>
                <a:spcPts val="100"/>
              </a:spcAft>
              <a:buNone/>
            </a:pPr>
            <a:r>
              <a:rPr lang="el" sz="1400" dirty="0">
                <a:solidFill>
                  <a:schemeClr val="dk1"/>
                </a:solidFill>
                <a:latin typeface="Georgia"/>
                <a:ea typeface="Georgia"/>
                <a:cs typeface="Georgia"/>
                <a:sym typeface="Georgia"/>
              </a:rPr>
              <a:t>This is the theater that replaced the AD Ancient theater during the Roman period. It was discovered in 1978 during an excavation for the construction of a building. </a:t>
            </a:r>
            <a:endParaRPr sz="1400" dirty="0">
              <a:solidFill>
                <a:schemeClr val="dk1"/>
              </a:solidFill>
              <a:latin typeface="Georgia"/>
              <a:ea typeface="Georgia"/>
              <a:cs typeface="Georgia"/>
              <a:sym typeface="Georgia"/>
            </a:endParaRPr>
          </a:p>
        </p:txBody>
      </p:sp>
      <p:sp>
        <p:nvSpPr>
          <p:cNvPr id="186" name="Google Shape;186;p27"/>
          <p:cNvSpPr txBox="1">
            <a:spLocks noGrp="1"/>
          </p:cNvSpPr>
          <p:nvPr>
            <p:ph type="title"/>
          </p:nvPr>
        </p:nvSpPr>
        <p:spPr>
          <a:xfrm>
            <a:off x="311700" y="247500"/>
            <a:ext cx="8520600" cy="572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l" sz="2122" u="sng">
                <a:latin typeface="Georgia"/>
                <a:ea typeface="Georgia"/>
                <a:cs typeface="Georgia"/>
                <a:sym typeface="Georgia"/>
              </a:rPr>
              <a:t>2nd Ancient Theater</a:t>
            </a:r>
            <a:endParaRPr/>
          </a:p>
        </p:txBody>
      </p:sp>
      <p:sp>
        <p:nvSpPr>
          <p:cNvPr id="187" name="Google Shape;187;p27"/>
          <p:cNvSpPr txBox="1"/>
          <p:nvPr/>
        </p:nvSpPr>
        <p:spPr>
          <a:xfrm>
            <a:off x="1396275" y="2656075"/>
            <a:ext cx="1385700" cy="9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188" name="Google Shape;188;p27"/>
          <p:cNvPicPr preferRelativeResize="0"/>
          <p:nvPr/>
        </p:nvPicPr>
        <p:blipFill>
          <a:blip r:embed="rId4">
            <a:alphaModFix/>
          </a:blip>
          <a:stretch>
            <a:fillRect/>
          </a:stretch>
        </p:blipFill>
        <p:spPr>
          <a:xfrm>
            <a:off x="311700" y="2057610"/>
            <a:ext cx="4131208" cy="2878016"/>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8655"/>
    </mc:Choice>
    <mc:Fallback>
      <p:transition spd="slow" advTm="865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311700" y="23475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a:t>       </a:t>
            </a:r>
            <a:r>
              <a:rPr lang="el" sz="2111" u="sng">
                <a:latin typeface="Georgia"/>
                <a:ea typeface="Georgia"/>
                <a:cs typeface="Georgia"/>
                <a:sym typeface="Georgia"/>
              </a:rPr>
              <a:t>Basilica of Saint Achilles</a:t>
            </a:r>
            <a:endParaRPr sz="2111" u="sng">
              <a:latin typeface="Georgia"/>
              <a:ea typeface="Georgia"/>
              <a:cs typeface="Georgia"/>
              <a:sym typeface="Georgia"/>
            </a:endParaRPr>
          </a:p>
          <a:p>
            <a:pPr marL="0" lvl="0" indent="0" algn="l" rtl="0">
              <a:spcBef>
                <a:spcPts val="0"/>
              </a:spcBef>
              <a:spcAft>
                <a:spcPts val="0"/>
              </a:spcAft>
              <a:buNone/>
            </a:pPr>
            <a:endParaRPr/>
          </a:p>
        </p:txBody>
      </p:sp>
      <p:sp>
        <p:nvSpPr>
          <p:cNvPr id="195" name="Google Shape;195;p28"/>
          <p:cNvSpPr txBox="1">
            <a:spLocks noGrp="1"/>
          </p:cNvSpPr>
          <p:nvPr>
            <p:ph type="body" idx="4294967295"/>
          </p:nvPr>
        </p:nvSpPr>
        <p:spPr>
          <a:xfrm>
            <a:off x="469500" y="918000"/>
            <a:ext cx="8205000" cy="1116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92500" lnSpcReduction="10000"/>
          </a:bodyPr>
          <a:lstStyle/>
          <a:p>
            <a:pPr marL="0" lvl="0" indent="0" algn="l" rtl="0">
              <a:spcBef>
                <a:spcPts val="600"/>
              </a:spcBef>
              <a:spcAft>
                <a:spcPts val="100"/>
              </a:spcAft>
              <a:buNone/>
            </a:pPr>
            <a:r>
              <a:rPr lang="el" sz="1400" dirty="0">
                <a:solidFill>
                  <a:schemeClr val="dk1"/>
                </a:solidFill>
                <a:latin typeface="Georgia"/>
                <a:ea typeface="Georgia"/>
                <a:cs typeface="Georgia"/>
                <a:sym typeface="Georgia"/>
              </a:rPr>
              <a:t>This basilica is located on the hill of the Fortress. It is probably the first church in the city, dedicated to the patron saint Agios Achilleios, the first archbishop of the city. </a:t>
            </a:r>
            <a:r>
              <a:rPr lang="en-US" sz="1400" dirty="0" smtClean="0">
                <a:solidFill>
                  <a:schemeClr val="dk1"/>
                </a:solidFill>
                <a:latin typeface="Georgia"/>
                <a:ea typeface="Georgia"/>
                <a:cs typeface="Georgia"/>
                <a:sym typeface="Georgia"/>
              </a:rPr>
              <a:t>                                                                                                       </a:t>
            </a:r>
            <a:r>
              <a:rPr lang="el" sz="1400" dirty="0" smtClean="0">
                <a:solidFill>
                  <a:schemeClr val="dk1"/>
                </a:solidFill>
                <a:latin typeface="Georgia"/>
                <a:ea typeface="Georgia"/>
                <a:cs typeface="Georgia"/>
                <a:sym typeface="Georgia"/>
              </a:rPr>
              <a:t>It </a:t>
            </a:r>
            <a:r>
              <a:rPr lang="el" sz="1400" dirty="0">
                <a:solidFill>
                  <a:schemeClr val="dk1"/>
                </a:solidFill>
                <a:latin typeface="Georgia"/>
                <a:ea typeface="Georgia"/>
                <a:cs typeface="Georgia"/>
                <a:sym typeface="Georgia"/>
              </a:rPr>
              <a:t>was built in the 6th AD. century, </a:t>
            </a:r>
            <a:r>
              <a:rPr lang="en-US" sz="1400" dirty="0" smtClean="0">
                <a:solidFill>
                  <a:schemeClr val="dk1"/>
                </a:solidFill>
                <a:latin typeface="Georgia"/>
                <a:ea typeface="Georgia"/>
                <a:cs typeface="Georgia"/>
                <a:sym typeface="Georgia"/>
              </a:rPr>
              <a:t>over</a:t>
            </a:r>
            <a:r>
              <a:rPr lang="el" sz="1400" dirty="0" smtClean="0">
                <a:solidFill>
                  <a:schemeClr val="dk1"/>
                </a:solidFill>
                <a:latin typeface="Georgia"/>
                <a:ea typeface="Georgia"/>
                <a:cs typeface="Georgia"/>
                <a:sym typeface="Georgia"/>
              </a:rPr>
              <a:t> </a:t>
            </a:r>
            <a:r>
              <a:rPr lang="en-US" sz="1400" dirty="0" smtClean="0">
                <a:solidFill>
                  <a:schemeClr val="dk1"/>
                </a:solidFill>
                <a:latin typeface="Georgia"/>
                <a:ea typeface="Georgia"/>
                <a:cs typeface="Georgia"/>
                <a:sym typeface="Georgia"/>
              </a:rPr>
              <a:t>the</a:t>
            </a:r>
            <a:r>
              <a:rPr lang="el" sz="1400" dirty="0" smtClean="0">
                <a:solidFill>
                  <a:schemeClr val="dk1"/>
                </a:solidFill>
                <a:latin typeface="Georgia"/>
                <a:ea typeface="Georgia"/>
                <a:cs typeface="Georgia"/>
                <a:sym typeface="Georgia"/>
              </a:rPr>
              <a:t> </a:t>
            </a:r>
            <a:r>
              <a:rPr lang="en-US" sz="1400" dirty="0" smtClean="0">
                <a:solidFill>
                  <a:schemeClr val="dk1"/>
                </a:solidFill>
                <a:latin typeface="Georgia"/>
                <a:ea typeface="Georgia"/>
                <a:cs typeface="Georgia"/>
                <a:sym typeface="Georgia"/>
              </a:rPr>
              <a:t>tomb of </a:t>
            </a:r>
            <a:r>
              <a:rPr lang="el" sz="1400" dirty="0" smtClean="0">
                <a:solidFill>
                  <a:schemeClr val="dk1"/>
                </a:solidFill>
                <a:latin typeface="Georgia"/>
                <a:ea typeface="Georgia"/>
                <a:cs typeface="Georgia"/>
                <a:sym typeface="Georgia"/>
              </a:rPr>
              <a:t>Saint Achilles. </a:t>
            </a:r>
            <a:r>
              <a:rPr lang="el" sz="1400" dirty="0">
                <a:solidFill>
                  <a:schemeClr val="dk1"/>
                </a:solidFill>
                <a:latin typeface="Georgia"/>
                <a:ea typeface="Georgia"/>
                <a:cs typeface="Georgia"/>
                <a:sym typeface="Georgia"/>
              </a:rPr>
              <a:t>Today </a:t>
            </a:r>
            <a:r>
              <a:rPr lang="en-US" sz="1400" dirty="0" smtClean="0">
                <a:solidFill>
                  <a:schemeClr val="dk1"/>
                </a:solidFill>
                <a:latin typeface="Georgia"/>
                <a:ea typeface="Georgia"/>
                <a:cs typeface="Georgia"/>
                <a:sym typeface="Georgia"/>
              </a:rPr>
              <a:t>we can see only </a:t>
            </a:r>
            <a:r>
              <a:rPr lang="el" sz="1400" dirty="0" smtClean="0">
                <a:solidFill>
                  <a:schemeClr val="dk1"/>
                </a:solidFill>
                <a:latin typeface="Georgia"/>
                <a:ea typeface="Georgia"/>
                <a:cs typeface="Georgia"/>
                <a:sym typeface="Georgia"/>
              </a:rPr>
              <a:t>the foundation</a:t>
            </a:r>
            <a:r>
              <a:rPr lang="en-US" sz="1400" dirty="0" smtClean="0">
                <a:solidFill>
                  <a:schemeClr val="dk1"/>
                </a:solidFill>
                <a:latin typeface="Georgia"/>
                <a:ea typeface="Georgia"/>
                <a:cs typeface="Georgia"/>
                <a:sym typeface="Georgia"/>
              </a:rPr>
              <a:t> level</a:t>
            </a:r>
            <a:r>
              <a:rPr lang="el" sz="1400" dirty="0" smtClean="0">
                <a:solidFill>
                  <a:schemeClr val="dk1"/>
                </a:solidFill>
                <a:latin typeface="Georgia"/>
                <a:ea typeface="Georgia"/>
                <a:cs typeface="Georgia"/>
                <a:sym typeface="Georgia"/>
              </a:rPr>
              <a:t>. </a:t>
            </a:r>
            <a:r>
              <a:rPr lang="el" sz="1400" dirty="0">
                <a:solidFill>
                  <a:schemeClr val="dk1"/>
                </a:solidFill>
                <a:latin typeface="Georgia"/>
                <a:ea typeface="Georgia"/>
                <a:cs typeface="Georgia"/>
                <a:sym typeface="Georgia"/>
              </a:rPr>
              <a:t>The narthex is decorated with a Byzantine mosaic floor.</a:t>
            </a:r>
            <a:endParaRPr sz="1400" dirty="0">
              <a:solidFill>
                <a:schemeClr val="dk1"/>
              </a:solidFill>
              <a:latin typeface="Georgia"/>
              <a:ea typeface="Georgia"/>
              <a:cs typeface="Georgia"/>
              <a:sym typeface="Georgia"/>
            </a:endParaRPr>
          </a:p>
        </p:txBody>
      </p:sp>
      <p:sp>
        <p:nvSpPr>
          <p:cNvPr id="196" name="Google Shape;196;p28"/>
          <p:cNvSpPr txBox="1"/>
          <p:nvPr/>
        </p:nvSpPr>
        <p:spPr>
          <a:xfrm>
            <a:off x="2867575" y="3259125"/>
            <a:ext cx="817800" cy="21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197" name="Google Shape;197;p28"/>
          <p:cNvPicPr preferRelativeResize="0"/>
          <p:nvPr/>
        </p:nvPicPr>
        <p:blipFill>
          <a:blip r:embed="rId3">
            <a:alphaModFix/>
          </a:blip>
          <a:stretch>
            <a:fillRect/>
          </a:stretch>
        </p:blipFill>
        <p:spPr>
          <a:xfrm>
            <a:off x="3160475" y="2244335"/>
            <a:ext cx="2779674" cy="2666165"/>
          </a:xfrm>
          <a:prstGeom prst="rect">
            <a:avLst/>
          </a:prstGeom>
          <a:noFill/>
          <a:ln w="9525" cap="flat" cmpd="sng">
            <a:solidFill>
              <a:srgbClr val="000000"/>
            </a:solidFill>
            <a:prstDash val="solid"/>
            <a:round/>
            <a:headEnd type="none" w="sm" len="sm"/>
            <a:tailEnd type="none" w="sm" len="sm"/>
          </a:ln>
        </p:spPr>
      </p:pic>
      <p:sp>
        <p:nvSpPr>
          <p:cNvPr id="198" name="Google Shape;198;p28"/>
          <p:cNvSpPr txBox="1"/>
          <p:nvPr/>
        </p:nvSpPr>
        <p:spPr>
          <a:xfrm>
            <a:off x="1186175" y="2982750"/>
            <a:ext cx="633300" cy="49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199" name="Google Shape;199;p28"/>
          <p:cNvPicPr preferRelativeResize="0"/>
          <p:nvPr/>
        </p:nvPicPr>
        <p:blipFill>
          <a:blip r:embed="rId4">
            <a:alphaModFix/>
          </a:blip>
          <a:stretch>
            <a:fillRect/>
          </a:stretch>
        </p:blipFill>
        <p:spPr>
          <a:xfrm>
            <a:off x="311701" y="2207651"/>
            <a:ext cx="2783250" cy="2084751"/>
          </a:xfrm>
          <a:prstGeom prst="rect">
            <a:avLst/>
          </a:prstGeom>
          <a:noFill/>
          <a:ln w="9525" cap="flat" cmpd="sng">
            <a:solidFill>
              <a:srgbClr val="000000"/>
            </a:solidFill>
            <a:prstDash val="solid"/>
            <a:round/>
            <a:headEnd type="none" w="sm" len="sm"/>
            <a:tailEnd type="none" w="sm" len="sm"/>
          </a:ln>
        </p:spPr>
      </p:pic>
      <p:sp>
        <p:nvSpPr>
          <p:cNvPr id="200" name="Google Shape;200;p28"/>
          <p:cNvSpPr txBox="1"/>
          <p:nvPr/>
        </p:nvSpPr>
        <p:spPr>
          <a:xfrm>
            <a:off x="6702525" y="3178525"/>
            <a:ext cx="495300" cy="49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201" name="Google Shape;201;p28"/>
          <p:cNvPicPr preferRelativeResize="0"/>
          <p:nvPr/>
        </p:nvPicPr>
        <p:blipFill>
          <a:blip r:embed="rId5">
            <a:alphaModFix/>
          </a:blip>
          <a:stretch>
            <a:fillRect/>
          </a:stretch>
        </p:blipFill>
        <p:spPr>
          <a:xfrm>
            <a:off x="6049050" y="2208851"/>
            <a:ext cx="2779676" cy="2084750"/>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14959"/>
    </mc:Choice>
    <mc:Fallback>
      <p:transition spd="slow" advTm="14959"/>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9"/>
          <p:cNvPicPr preferRelativeResize="0"/>
          <p:nvPr/>
        </p:nvPicPr>
        <p:blipFill rotWithShape="1">
          <a:blip r:embed="rId3">
            <a:alphaModFix/>
          </a:blip>
          <a:srcRect b="9090"/>
          <a:stretch/>
        </p:blipFill>
        <p:spPr>
          <a:xfrm>
            <a:off x="3107077" y="1704175"/>
            <a:ext cx="2077373" cy="2837950"/>
          </a:xfrm>
          <a:prstGeom prst="rect">
            <a:avLst/>
          </a:prstGeom>
          <a:noFill/>
          <a:ln w="9525" cap="flat" cmpd="sng">
            <a:solidFill>
              <a:srgbClr val="000000"/>
            </a:solidFill>
            <a:prstDash val="solid"/>
            <a:round/>
            <a:headEnd type="none" w="sm" len="sm"/>
            <a:tailEnd type="none" w="sm" len="sm"/>
          </a:ln>
        </p:spPr>
      </p:pic>
      <p:pic>
        <p:nvPicPr>
          <p:cNvPr id="207" name="Google Shape;207;p29"/>
          <p:cNvPicPr preferRelativeResize="0"/>
          <p:nvPr/>
        </p:nvPicPr>
        <p:blipFill>
          <a:blip r:embed="rId4">
            <a:alphaModFix/>
          </a:blip>
          <a:stretch>
            <a:fillRect/>
          </a:stretch>
        </p:blipFill>
        <p:spPr>
          <a:xfrm>
            <a:off x="140625" y="2399500"/>
            <a:ext cx="3103275" cy="2038975"/>
          </a:xfrm>
          <a:prstGeom prst="rect">
            <a:avLst/>
          </a:prstGeom>
          <a:noFill/>
          <a:ln w="9525" cap="flat" cmpd="sng">
            <a:solidFill>
              <a:srgbClr val="000000"/>
            </a:solidFill>
            <a:prstDash val="solid"/>
            <a:round/>
            <a:headEnd type="none" w="sm" len="sm"/>
            <a:tailEnd type="none" w="sm" len="sm"/>
          </a:ln>
        </p:spPr>
      </p:pic>
      <p:pic>
        <p:nvPicPr>
          <p:cNvPr id="208" name="Google Shape;208;p29"/>
          <p:cNvPicPr preferRelativeResize="0"/>
          <p:nvPr/>
        </p:nvPicPr>
        <p:blipFill>
          <a:blip r:embed="rId5">
            <a:alphaModFix/>
          </a:blip>
          <a:stretch>
            <a:fillRect/>
          </a:stretch>
        </p:blipFill>
        <p:spPr>
          <a:xfrm>
            <a:off x="5224825" y="1355250"/>
            <a:ext cx="3858000" cy="2377500"/>
          </a:xfrm>
          <a:prstGeom prst="rect">
            <a:avLst/>
          </a:prstGeom>
          <a:noFill/>
          <a:ln w="9525" cap="flat" cmpd="sng">
            <a:solidFill>
              <a:srgbClr val="000000"/>
            </a:solidFill>
            <a:prstDash val="solid"/>
            <a:round/>
            <a:headEnd type="none" w="sm" len="sm"/>
            <a:tailEnd type="none" w="sm" len="sm"/>
          </a:ln>
        </p:spPr>
      </p:pic>
      <p:sp>
        <p:nvSpPr>
          <p:cNvPr id="209" name="Google Shape;209;p29"/>
          <p:cNvSpPr txBox="1">
            <a:spLocks noGrp="1"/>
          </p:cNvSpPr>
          <p:nvPr>
            <p:ph type="title"/>
          </p:nvPr>
        </p:nvSpPr>
        <p:spPr>
          <a:xfrm>
            <a:off x="311700" y="17640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l" sz="1900" u="sng">
                <a:latin typeface="Georgia"/>
                <a:ea typeface="Georgia"/>
                <a:cs typeface="Georgia"/>
                <a:sym typeface="Georgia"/>
              </a:rPr>
              <a:t>Bezesteni</a:t>
            </a:r>
            <a:endParaRPr sz="1900">
              <a:latin typeface="Georgia"/>
              <a:ea typeface="Georgia"/>
              <a:cs typeface="Georgia"/>
              <a:sym typeface="Georgia"/>
            </a:endParaRPr>
          </a:p>
        </p:txBody>
      </p:sp>
      <p:sp>
        <p:nvSpPr>
          <p:cNvPr id="210" name="Google Shape;210;p29"/>
          <p:cNvSpPr txBox="1">
            <a:spLocks noGrp="1"/>
          </p:cNvSpPr>
          <p:nvPr>
            <p:ph type="body" idx="4294967295"/>
          </p:nvPr>
        </p:nvSpPr>
        <p:spPr>
          <a:xfrm>
            <a:off x="311700" y="832675"/>
            <a:ext cx="6218100" cy="8715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92500"/>
          </a:bodyPr>
          <a:lstStyle/>
          <a:p>
            <a:pPr marL="0" lvl="0" indent="0" algn="l" rtl="0">
              <a:spcBef>
                <a:spcPts val="600"/>
              </a:spcBef>
              <a:spcAft>
                <a:spcPts val="100"/>
              </a:spcAft>
              <a:buNone/>
            </a:pPr>
            <a:r>
              <a:rPr lang="el" sz="1400" dirty="0">
                <a:solidFill>
                  <a:schemeClr val="dk1"/>
                </a:solidFill>
                <a:latin typeface="Georgia"/>
                <a:ea typeface="Georgia"/>
                <a:cs typeface="Georgia"/>
                <a:sym typeface="Georgia"/>
              </a:rPr>
              <a:t>It rises to the top of the Fortress hill. It was </a:t>
            </a:r>
            <a:r>
              <a:rPr lang="el" sz="1400" dirty="0" smtClean="0">
                <a:solidFill>
                  <a:schemeClr val="dk1"/>
                </a:solidFill>
                <a:latin typeface="Georgia"/>
                <a:ea typeface="Georgia"/>
                <a:cs typeface="Georgia"/>
                <a:sym typeface="Georgia"/>
              </a:rPr>
              <a:t>a</a:t>
            </a:r>
            <a:r>
              <a:rPr lang="en-US" sz="1400" dirty="0" smtClean="0">
                <a:solidFill>
                  <a:schemeClr val="dk1"/>
                </a:solidFill>
                <a:latin typeface="Georgia"/>
                <a:ea typeface="Georgia"/>
                <a:cs typeface="Georgia"/>
                <a:sym typeface="Georgia"/>
              </a:rPr>
              <a:t>n</a:t>
            </a:r>
            <a:r>
              <a:rPr lang="el" sz="1400" dirty="0" smtClean="0">
                <a:solidFill>
                  <a:schemeClr val="dk1"/>
                </a:solidFill>
                <a:latin typeface="Georgia"/>
                <a:ea typeface="Georgia"/>
                <a:cs typeface="Georgia"/>
                <a:sym typeface="Georgia"/>
              </a:rPr>
              <a:t> </a:t>
            </a:r>
            <a:r>
              <a:rPr lang="en-US" sz="1400" dirty="0" smtClean="0">
                <a:solidFill>
                  <a:schemeClr val="dk1"/>
                </a:solidFill>
                <a:latin typeface="Georgia"/>
                <a:ea typeface="Georgia"/>
                <a:cs typeface="Georgia"/>
                <a:sym typeface="Georgia"/>
              </a:rPr>
              <a:t>indoor</a:t>
            </a:r>
            <a:r>
              <a:rPr lang="el" sz="1400" dirty="0" smtClean="0">
                <a:solidFill>
                  <a:schemeClr val="dk1"/>
                </a:solidFill>
                <a:latin typeface="Georgia"/>
                <a:ea typeface="Georgia"/>
                <a:cs typeface="Georgia"/>
                <a:sym typeface="Georgia"/>
              </a:rPr>
              <a:t> </a:t>
            </a:r>
            <a:r>
              <a:rPr lang="el" sz="1400" dirty="0">
                <a:solidFill>
                  <a:schemeClr val="dk1"/>
                </a:solidFill>
                <a:latin typeface="Georgia"/>
                <a:ea typeface="Georgia"/>
                <a:cs typeface="Georgia"/>
                <a:sym typeface="Georgia"/>
              </a:rPr>
              <a:t>market of fabrics (bez) and valuable goods. For three centuries it was the core of the city's economic activity.</a:t>
            </a:r>
            <a:endParaRPr sz="1400" dirty="0">
              <a:solidFill>
                <a:schemeClr val="dk1"/>
              </a:solidFill>
              <a:latin typeface="Georgia"/>
              <a:ea typeface="Georgia"/>
              <a:cs typeface="Georgia"/>
              <a:sym typeface="Georgia"/>
            </a:endParaRPr>
          </a:p>
        </p:txBody>
      </p:sp>
      <p:sp>
        <p:nvSpPr>
          <p:cNvPr id="211" name="Google Shape;211;p29"/>
          <p:cNvSpPr txBox="1"/>
          <p:nvPr/>
        </p:nvSpPr>
        <p:spPr>
          <a:xfrm>
            <a:off x="1679725" y="2687550"/>
            <a:ext cx="588000" cy="87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212" name="Google Shape;212;p29"/>
          <p:cNvSpPr txBox="1"/>
          <p:nvPr/>
        </p:nvSpPr>
        <p:spPr>
          <a:xfrm>
            <a:off x="5409775" y="3833600"/>
            <a:ext cx="3488100" cy="1238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l" rtl="0">
              <a:lnSpc>
                <a:spcPct val="115000"/>
              </a:lnSpc>
              <a:spcBef>
                <a:spcPts val="600"/>
              </a:spcBef>
              <a:spcAft>
                <a:spcPts val="100"/>
              </a:spcAft>
              <a:buNone/>
            </a:pPr>
            <a:r>
              <a:rPr lang="el" dirty="0">
                <a:solidFill>
                  <a:schemeClr val="dk1"/>
                </a:solidFill>
                <a:latin typeface="Georgia"/>
                <a:ea typeface="Georgia"/>
                <a:cs typeface="Georgia"/>
                <a:sym typeface="Georgia"/>
              </a:rPr>
              <a:t> In 1799 it was destroyed by </a:t>
            </a:r>
            <a:r>
              <a:rPr lang="el" dirty="0" smtClean="0">
                <a:solidFill>
                  <a:schemeClr val="dk1"/>
                </a:solidFill>
                <a:latin typeface="Georgia"/>
                <a:ea typeface="Georgia"/>
                <a:cs typeface="Georgia"/>
                <a:sym typeface="Georgia"/>
              </a:rPr>
              <a:t>fire</a:t>
            </a:r>
            <a:r>
              <a:rPr lang="en-US" dirty="0" smtClean="0">
                <a:solidFill>
                  <a:schemeClr val="dk1"/>
                </a:solidFill>
                <a:latin typeface="Georgia"/>
                <a:ea typeface="Georgia"/>
                <a:cs typeface="Georgia"/>
                <a:sym typeface="Georgia"/>
              </a:rPr>
              <a:t>.                  </a:t>
            </a:r>
            <a:r>
              <a:rPr lang="en-US" dirty="0">
                <a:solidFill>
                  <a:schemeClr val="dk1"/>
                </a:solidFill>
                <a:latin typeface="Georgia"/>
                <a:ea typeface="Georgia"/>
                <a:cs typeface="Georgia"/>
                <a:sym typeface="Georgia"/>
              </a:rPr>
              <a:t>D</a:t>
            </a:r>
            <a:r>
              <a:rPr lang="el" dirty="0" smtClean="0">
                <a:solidFill>
                  <a:schemeClr val="dk1"/>
                </a:solidFill>
                <a:latin typeface="Georgia"/>
                <a:ea typeface="Georgia"/>
                <a:cs typeface="Georgia"/>
                <a:sym typeface="Georgia"/>
              </a:rPr>
              <a:t>uring </a:t>
            </a:r>
            <a:r>
              <a:rPr lang="el" dirty="0">
                <a:solidFill>
                  <a:schemeClr val="dk1"/>
                </a:solidFill>
                <a:latin typeface="Georgia"/>
                <a:ea typeface="Georgia"/>
                <a:cs typeface="Georgia"/>
                <a:sym typeface="Georgia"/>
              </a:rPr>
              <a:t>the 19th c. </a:t>
            </a:r>
            <a:r>
              <a:rPr lang="el" dirty="0" smtClean="0">
                <a:solidFill>
                  <a:schemeClr val="dk1"/>
                </a:solidFill>
                <a:latin typeface="Georgia"/>
                <a:ea typeface="Georgia"/>
                <a:cs typeface="Georgia"/>
                <a:sym typeface="Georgia"/>
              </a:rPr>
              <a:t>it </a:t>
            </a:r>
            <a:r>
              <a:rPr lang="el" dirty="0">
                <a:solidFill>
                  <a:schemeClr val="dk1"/>
                </a:solidFill>
                <a:latin typeface="Georgia"/>
                <a:ea typeface="Georgia"/>
                <a:cs typeface="Georgia"/>
                <a:sym typeface="Georgia"/>
              </a:rPr>
              <a:t>was </a:t>
            </a:r>
            <a:r>
              <a:rPr lang="en-US" dirty="0" smtClean="0">
                <a:solidFill>
                  <a:schemeClr val="dk1"/>
                </a:solidFill>
                <a:latin typeface="Georgia"/>
                <a:ea typeface="Georgia"/>
                <a:cs typeface="Georgia"/>
                <a:sym typeface="Georgia"/>
              </a:rPr>
              <a:t>used as</a:t>
            </a:r>
            <a:r>
              <a:rPr lang="el" dirty="0" smtClean="0">
                <a:solidFill>
                  <a:schemeClr val="dk1"/>
                </a:solidFill>
                <a:latin typeface="Georgia"/>
                <a:ea typeface="Georgia"/>
                <a:cs typeface="Georgia"/>
                <a:sym typeface="Georgia"/>
              </a:rPr>
              <a:t> </a:t>
            </a:r>
            <a:r>
              <a:rPr lang="el" dirty="0">
                <a:solidFill>
                  <a:schemeClr val="dk1"/>
                </a:solidFill>
                <a:latin typeface="Georgia"/>
                <a:ea typeface="Georgia"/>
                <a:cs typeface="Georgia"/>
                <a:sym typeface="Georgia"/>
              </a:rPr>
              <a:t>powder keg and Fortress.</a:t>
            </a:r>
            <a:endParaRPr sz="1500" dirty="0">
              <a:latin typeface="Average"/>
              <a:ea typeface="Average"/>
              <a:cs typeface="Average"/>
              <a:sym typeface="Average"/>
            </a:endParaRPr>
          </a:p>
        </p:txBody>
      </p:sp>
    </p:spTree>
  </p:cSld>
  <p:clrMapOvr>
    <a:masterClrMapping/>
  </p:clrMapOvr>
  <mc:AlternateContent xmlns:mc="http://schemas.openxmlformats.org/markup-compatibility/2006">
    <mc:Choice xmlns:p14="http://schemas.microsoft.com/office/powerpoint/2010/main" Requires="p14">
      <p:transition spd="slow" p14:dur="2000" advTm="13387"/>
    </mc:Choice>
    <mc:Fallback>
      <p:transition spd="slow" advTm="13387"/>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311700" y="35290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sz="2000" u="sng">
                <a:latin typeface="Georgia"/>
                <a:ea typeface="Georgia"/>
                <a:cs typeface="Georgia"/>
                <a:sym typeface="Georgia"/>
              </a:rPr>
              <a:t>Ottoman Baths</a:t>
            </a:r>
            <a:endParaRPr sz="2000" u="sng">
              <a:latin typeface="Georgia"/>
              <a:ea typeface="Georgia"/>
              <a:cs typeface="Georgia"/>
              <a:sym typeface="Georgia"/>
            </a:endParaRPr>
          </a:p>
          <a:p>
            <a:pPr marL="0" lvl="0" indent="0" algn="l" rtl="0">
              <a:spcBef>
                <a:spcPts val="0"/>
              </a:spcBef>
              <a:spcAft>
                <a:spcPts val="0"/>
              </a:spcAft>
              <a:buNone/>
            </a:pPr>
            <a:endParaRPr/>
          </a:p>
          <a:p>
            <a:pPr marL="0" lvl="0" indent="0" algn="ctr" rtl="0">
              <a:spcBef>
                <a:spcPts val="0"/>
              </a:spcBef>
              <a:spcAft>
                <a:spcPts val="0"/>
              </a:spcAft>
              <a:buNone/>
            </a:pPr>
            <a:r>
              <a:rPr lang="el"/>
              <a:t>   </a:t>
            </a:r>
            <a:r>
              <a:rPr lang="el" i="1"/>
              <a:t>    </a:t>
            </a:r>
            <a:r>
              <a:rPr lang="el" sz="2000" u="sng">
                <a:latin typeface="Georgia"/>
                <a:ea typeface="Georgia"/>
                <a:cs typeface="Georgia"/>
                <a:sym typeface="Georgia"/>
              </a:rPr>
              <a:t> </a:t>
            </a:r>
            <a:endParaRPr/>
          </a:p>
        </p:txBody>
      </p:sp>
      <p:pic>
        <p:nvPicPr>
          <p:cNvPr id="218" name="Google Shape;218;p30"/>
          <p:cNvPicPr preferRelativeResize="0"/>
          <p:nvPr/>
        </p:nvPicPr>
        <p:blipFill>
          <a:blip r:embed="rId3">
            <a:alphaModFix/>
          </a:blip>
          <a:stretch>
            <a:fillRect/>
          </a:stretch>
        </p:blipFill>
        <p:spPr>
          <a:xfrm>
            <a:off x="472925" y="2257149"/>
            <a:ext cx="3378200" cy="2533650"/>
          </a:xfrm>
          <a:prstGeom prst="rect">
            <a:avLst/>
          </a:prstGeom>
          <a:noFill/>
          <a:ln w="9525" cap="flat" cmpd="sng">
            <a:solidFill>
              <a:srgbClr val="000000"/>
            </a:solidFill>
            <a:prstDash val="solid"/>
            <a:round/>
            <a:headEnd type="none" w="sm" len="sm"/>
            <a:tailEnd type="none" w="sm" len="sm"/>
          </a:ln>
        </p:spPr>
      </p:pic>
      <p:sp>
        <p:nvSpPr>
          <p:cNvPr id="219" name="Google Shape;219;p30"/>
          <p:cNvSpPr txBox="1"/>
          <p:nvPr/>
        </p:nvSpPr>
        <p:spPr>
          <a:xfrm>
            <a:off x="1071025" y="1888675"/>
            <a:ext cx="391500" cy="18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220" name="Google Shape;220;p30"/>
          <p:cNvPicPr preferRelativeResize="0"/>
          <p:nvPr/>
        </p:nvPicPr>
        <p:blipFill>
          <a:blip r:embed="rId4">
            <a:alphaModFix/>
          </a:blip>
          <a:stretch>
            <a:fillRect/>
          </a:stretch>
        </p:blipFill>
        <p:spPr>
          <a:xfrm>
            <a:off x="6008125" y="704525"/>
            <a:ext cx="2387300" cy="3016800"/>
          </a:xfrm>
          <a:prstGeom prst="rect">
            <a:avLst/>
          </a:prstGeom>
          <a:noFill/>
          <a:ln w="9525" cap="flat" cmpd="sng">
            <a:solidFill>
              <a:srgbClr val="000000"/>
            </a:solidFill>
            <a:prstDash val="solid"/>
            <a:round/>
            <a:headEnd type="none" w="sm" len="sm"/>
            <a:tailEnd type="none" w="sm" len="sm"/>
          </a:ln>
        </p:spPr>
      </p:pic>
      <p:sp>
        <p:nvSpPr>
          <p:cNvPr id="221" name="Google Shape;221;p30"/>
          <p:cNvSpPr txBox="1"/>
          <p:nvPr/>
        </p:nvSpPr>
        <p:spPr>
          <a:xfrm>
            <a:off x="3851125" y="3518000"/>
            <a:ext cx="5067000" cy="1265444"/>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600"/>
              </a:spcBef>
              <a:spcAft>
                <a:spcPts val="100"/>
              </a:spcAft>
              <a:buNone/>
            </a:pPr>
            <a:r>
              <a:rPr lang="el" dirty="0">
                <a:solidFill>
                  <a:schemeClr val="dk1"/>
                </a:solidFill>
                <a:latin typeface="Georgia"/>
                <a:ea typeface="Georgia"/>
                <a:cs typeface="Georgia"/>
                <a:sym typeface="Georgia"/>
              </a:rPr>
              <a:t>Despite the various renovations that have taken place in the past, the baths preserve many authentic architectural elements</a:t>
            </a:r>
            <a:r>
              <a:rPr lang="el" dirty="0" smtClean="0">
                <a:solidFill>
                  <a:schemeClr val="dk1"/>
                </a:solidFill>
                <a:latin typeface="Georgia"/>
                <a:ea typeface="Georgia"/>
                <a:cs typeface="Georgia"/>
                <a:sym typeface="Georgia"/>
              </a:rPr>
              <a:t>. </a:t>
            </a:r>
            <a:r>
              <a:rPr lang="el" dirty="0">
                <a:solidFill>
                  <a:schemeClr val="dk1"/>
                </a:solidFill>
                <a:latin typeface="Georgia"/>
                <a:ea typeface="Georgia"/>
                <a:cs typeface="Georgia"/>
                <a:sym typeface="Georgia"/>
              </a:rPr>
              <a:t>It is located at the </a:t>
            </a:r>
            <a:r>
              <a:rPr lang="en-US" dirty="0" smtClean="0">
                <a:solidFill>
                  <a:schemeClr val="dk1"/>
                </a:solidFill>
                <a:latin typeface="Georgia"/>
                <a:ea typeface="Georgia"/>
                <a:cs typeface="Georgia"/>
                <a:sym typeface="Georgia"/>
              </a:rPr>
              <a:t>corner</a:t>
            </a:r>
            <a:r>
              <a:rPr lang="el" dirty="0" smtClean="0">
                <a:solidFill>
                  <a:schemeClr val="dk1"/>
                </a:solidFill>
                <a:latin typeface="Georgia"/>
                <a:ea typeface="Georgia"/>
                <a:cs typeface="Georgia"/>
                <a:sym typeface="Georgia"/>
              </a:rPr>
              <a:t> </a:t>
            </a:r>
            <a:r>
              <a:rPr lang="el" dirty="0">
                <a:solidFill>
                  <a:schemeClr val="dk1"/>
                </a:solidFill>
                <a:latin typeface="Georgia"/>
                <a:ea typeface="Georgia"/>
                <a:cs typeface="Georgia"/>
                <a:sym typeface="Georgia"/>
              </a:rPr>
              <a:t>of Venizelou and Philellinon streets.</a:t>
            </a:r>
            <a:endParaRPr dirty="0">
              <a:latin typeface="Georgia"/>
              <a:ea typeface="Georgia"/>
              <a:cs typeface="Georgia"/>
              <a:sym typeface="Georgia"/>
            </a:endParaRPr>
          </a:p>
        </p:txBody>
      </p:sp>
      <p:sp>
        <p:nvSpPr>
          <p:cNvPr id="222" name="Google Shape;222;p30"/>
          <p:cNvSpPr txBox="1">
            <a:spLocks noGrp="1"/>
          </p:cNvSpPr>
          <p:nvPr>
            <p:ph type="body" idx="4294967295"/>
          </p:nvPr>
        </p:nvSpPr>
        <p:spPr>
          <a:xfrm>
            <a:off x="239650" y="1006350"/>
            <a:ext cx="5700000" cy="15654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600"/>
              </a:spcBef>
              <a:spcAft>
                <a:spcPts val="100"/>
              </a:spcAft>
              <a:buNone/>
            </a:pPr>
            <a:r>
              <a:rPr lang="en-US" sz="1400" dirty="0" smtClean="0">
                <a:solidFill>
                  <a:schemeClr val="dk1"/>
                </a:solidFill>
                <a:latin typeface="Georgia"/>
                <a:ea typeface="Georgia"/>
                <a:cs typeface="Georgia"/>
                <a:sym typeface="Georgia"/>
              </a:rPr>
              <a:t>I was built in the </a:t>
            </a:r>
            <a:r>
              <a:rPr lang="el" sz="1400" dirty="0" smtClean="0">
                <a:solidFill>
                  <a:schemeClr val="dk1"/>
                </a:solidFill>
                <a:latin typeface="Georgia"/>
                <a:ea typeface="Georgia"/>
                <a:cs typeface="Georgia"/>
                <a:sym typeface="Georgia"/>
              </a:rPr>
              <a:t>15th century.</a:t>
            </a:r>
            <a:r>
              <a:rPr lang="en-US" sz="1400" dirty="0" smtClean="0">
                <a:solidFill>
                  <a:schemeClr val="dk1"/>
                </a:solidFill>
                <a:latin typeface="Georgia"/>
                <a:ea typeface="Georgia"/>
                <a:cs typeface="Georgia"/>
                <a:sym typeface="Georgia"/>
              </a:rPr>
              <a:t>                                                                        </a:t>
            </a:r>
            <a:r>
              <a:rPr lang="el" sz="1400" dirty="0" smtClean="0">
                <a:solidFill>
                  <a:schemeClr val="dk1"/>
                </a:solidFill>
                <a:latin typeface="Georgia"/>
                <a:ea typeface="Georgia"/>
                <a:cs typeface="Georgia"/>
                <a:sym typeface="Georgia"/>
              </a:rPr>
              <a:t> </a:t>
            </a:r>
            <a:r>
              <a:rPr lang="el" sz="1400" dirty="0">
                <a:solidFill>
                  <a:schemeClr val="dk1"/>
                </a:solidFill>
                <a:latin typeface="Georgia"/>
                <a:ea typeface="Georgia"/>
                <a:cs typeface="Georgia"/>
                <a:sym typeface="Georgia"/>
              </a:rPr>
              <a:t>Today, the most prominent element of the Hammam is its dome, </a:t>
            </a:r>
            <a:r>
              <a:rPr lang="en-US" sz="1400" dirty="0" smtClean="0">
                <a:solidFill>
                  <a:schemeClr val="dk1"/>
                </a:solidFill>
                <a:latin typeface="Georgia"/>
                <a:ea typeface="Georgia"/>
                <a:cs typeface="Georgia"/>
                <a:sym typeface="Georgia"/>
              </a:rPr>
              <a:t>and</a:t>
            </a:r>
            <a:r>
              <a:rPr lang="el" sz="1400" dirty="0" smtClean="0">
                <a:solidFill>
                  <a:schemeClr val="dk1"/>
                </a:solidFill>
                <a:latin typeface="Georgia"/>
                <a:ea typeface="Georgia"/>
                <a:cs typeface="Georgia"/>
                <a:sym typeface="Georgia"/>
              </a:rPr>
              <a:t> </a:t>
            </a:r>
            <a:r>
              <a:rPr lang="el" sz="1400" dirty="0">
                <a:solidFill>
                  <a:schemeClr val="dk1"/>
                </a:solidFill>
                <a:latin typeface="Georgia"/>
                <a:ea typeface="Georgia"/>
                <a:cs typeface="Georgia"/>
                <a:sym typeface="Georgia"/>
              </a:rPr>
              <a:t>its interior, which served as a locker room, is now used by laboratories and modern shops.</a:t>
            </a:r>
            <a:endParaRPr sz="1400" dirty="0">
              <a:latin typeface="Georgia"/>
              <a:ea typeface="Georgia"/>
              <a:cs typeface="Georgia"/>
              <a:sym typeface="Georgia"/>
            </a:endParaRPr>
          </a:p>
        </p:txBody>
      </p:sp>
    </p:spTree>
  </p:cSld>
  <p:clrMapOvr>
    <a:masterClrMapping/>
  </p:clrMapOvr>
  <mc:AlternateContent xmlns:mc="http://schemas.openxmlformats.org/markup-compatibility/2006">
    <mc:Choice xmlns:p14="http://schemas.microsoft.com/office/powerpoint/2010/main" Requires="p14">
      <p:transition spd="slow" p14:dur="2000" advTm="18911"/>
    </mc:Choice>
    <mc:Fallback>
      <p:transition spd="slow" advTm="1891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1"/>
          <p:cNvPicPr preferRelativeResize="0"/>
          <p:nvPr/>
        </p:nvPicPr>
        <p:blipFill>
          <a:blip r:embed="rId3">
            <a:alphaModFix/>
          </a:blip>
          <a:stretch>
            <a:fillRect/>
          </a:stretch>
        </p:blipFill>
        <p:spPr>
          <a:xfrm>
            <a:off x="3612049" y="1610050"/>
            <a:ext cx="1638677" cy="2493882"/>
          </a:xfrm>
          <a:prstGeom prst="rect">
            <a:avLst/>
          </a:prstGeom>
          <a:noFill/>
          <a:ln w="9525" cap="flat" cmpd="sng">
            <a:solidFill>
              <a:srgbClr val="000000"/>
            </a:solidFill>
            <a:prstDash val="solid"/>
            <a:round/>
            <a:headEnd type="none" w="sm" len="sm"/>
            <a:tailEnd type="none" w="sm" len="sm"/>
          </a:ln>
        </p:spPr>
      </p:pic>
      <p:pic>
        <p:nvPicPr>
          <p:cNvPr id="228" name="Google Shape;228;p31"/>
          <p:cNvPicPr preferRelativeResize="0"/>
          <p:nvPr/>
        </p:nvPicPr>
        <p:blipFill>
          <a:blip r:embed="rId4">
            <a:alphaModFix/>
          </a:blip>
          <a:stretch>
            <a:fillRect/>
          </a:stretch>
        </p:blipFill>
        <p:spPr>
          <a:xfrm>
            <a:off x="241125" y="1704513"/>
            <a:ext cx="3190525" cy="2013875"/>
          </a:xfrm>
          <a:prstGeom prst="rect">
            <a:avLst/>
          </a:prstGeom>
          <a:noFill/>
          <a:ln w="9525" cap="flat" cmpd="sng">
            <a:solidFill>
              <a:srgbClr val="000000"/>
            </a:solidFill>
            <a:prstDash val="solid"/>
            <a:round/>
            <a:headEnd type="none" w="sm" len="sm"/>
            <a:tailEnd type="none" w="sm" len="sm"/>
          </a:ln>
        </p:spPr>
      </p:pic>
      <p:sp>
        <p:nvSpPr>
          <p:cNvPr id="229" name="Google Shape;229;p31"/>
          <p:cNvSpPr txBox="1">
            <a:spLocks noGrp="1"/>
          </p:cNvSpPr>
          <p:nvPr>
            <p:ph type="title"/>
          </p:nvPr>
        </p:nvSpPr>
        <p:spPr>
          <a:xfrm>
            <a:off x="311700" y="23795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Clr>
                <a:srgbClr val="000000"/>
              </a:buClr>
              <a:buSzPct val="46649"/>
              <a:buFont typeface="Arial"/>
              <a:buNone/>
            </a:pPr>
            <a:r>
              <a:rPr lang="el" sz="2122" u="sng">
                <a:latin typeface="Georgia"/>
                <a:ea typeface="Georgia"/>
                <a:cs typeface="Georgia"/>
                <a:sym typeface="Georgia"/>
              </a:rPr>
              <a:t>Yeni Mosque</a:t>
            </a:r>
            <a:endParaRPr/>
          </a:p>
        </p:txBody>
      </p:sp>
      <p:pic>
        <p:nvPicPr>
          <p:cNvPr id="230" name="Google Shape;230;p31"/>
          <p:cNvPicPr preferRelativeResize="0"/>
          <p:nvPr/>
        </p:nvPicPr>
        <p:blipFill>
          <a:blip r:embed="rId5">
            <a:alphaModFix/>
          </a:blip>
          <a:stretch>
            <a:fillRect/>
          </a:stretch>
        </p:blipFill>
        <p:spPr>
          <a:xfrm>
            <a:off x="5431125" y="2168878"/>
            <a:ext cx="3568800" cy="2374872"/>
          </a:xfrm>
          <a:prstGeom prst="rect">
            <a:avLst/>
          </a:prstGeom>
          <a:noFill/>
          <a:ln w="9525" cap="flat" cmpd="sng">
            <a:solidFill>
              <a:srgbClr val="000000"/>
            </a:solidFill>
            <a:prstDash val="solid"/>
            <a:round/>
            <a:headEnd type="none" w="sm" len="sm"/>
            <a:tailEnd type="none" w="sm" len="sm"/>
          </a:ln>
        </p:spPr>
      </p:pic>
      <p:sp>
        <p:nvSpPr>
          <p:cNvPr id="231" name="Google Shape;231;p31"/>
          <p:cNvSpPr txBox="1">
            <a:spLocks noGrp="1"/>
          </p:cNvSpPr>
          <p:nvPr>
            <p:ph type="body" idx="4294967295"/>
          </p:nvPr>
        </p:nvSpPr>
        <p:spPr>
          <a:xfrm>
            <a:off x="1054975" y="873900"/>
            <a:ext cx="6456600" cy="672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92500" lnSpcReduction="10000"/>
          </a:bodyPr>
          <a:lstStyle/>
          <a:p>
            <a:pPr marL="0" lvl="0" indent="0" algn="l" rtl="0">
              <a:lnSpc>
                <a:spcPct val="115000"/>
              </a:lnSpc>
              <a:spcBef>
                <a:spcPts val="600"/>
              </a:spcBef>
              <a:spcAft>
                <a:spcPts val="100"/>
              </a:spcAft>
              <a:buNone/>
            </a:pPr>
            <a:r>
              <a:rPr lang="el" sz="1300">
                <a:solidFill>
                  <a:schemeClr val="dk1"/>
                </a:solidFill>
                <a:latin typeface="Georgia"/>
                <a:ea typeface="Georgia"/>
                <a:cs typeface="Georgia"/>
                <a:sym typeface="Georgia"/>
              </a:rPr>
              <a:t>Mosque dating to the late 19th - early 20th century. It was used as a mosque until 1924. It is located in the center of modern Larissa, on 31st of August Street.</a:t>
            </a:r>
            <a:endParaRPr/>
          </a:p>
        </p:txBody>
      </p:sp>
    </p:spTree>
  </p:cSld>
  <p:clrMapOvr>
    <a:masterClrMapping/>
  </p:clrMapOvr>
  <mc:AlternateContent xmlns:mc="http://schemas.openxmlformats.org/markup-compatibility/2006">
    <mc:Choice xmlns:p14="http://schemas.microsoft.com/office/powerpoint/2010/main" Requires="p14">
      <p:transition spd="slow" p14:dur="2000" advTm="9969"/>
    </mc:Choice>
    <mc:Fallback>
      <p:transition spd="slow" advTm="9969"/>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671250" y="260250"/>
            <a:ext cx="7801500" cy="128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200" dirty="0" smtClean="0"/>
              <a:t> </a:t>
            </a:r>
            <a:r>
              <a:rPr lang="en-US" sz="1800" dirty="0" smtClean="0"/>
              <a:t>Larissa</a:t>
            </a:r>
            <a:r>
              <a:rPr lang="en-US" sz="1400" dirty="0" smtClean="0"/>
              <a:t>, is the biggest city of the Thessaly region</a:t>
            </a:r>
            <a:br>
              <a:rPr lang="en-US" sz="1400" dirty="0" smtClean="0"/>
            </a:br>
            <a:r>
              <a:rPr lang="en-US" sz="1400" dirty="0" smtClean="0"/>
              <a:t> </a:t>
            </a:r>
            <a:br>
              <a:rPr lang="en-US" sz="1400" dirty="0" smtClean="0"/>
            </a:br>
            <a:r>
              <a:rPr lang="en-US" sz="1400" dirty="0" smtClean="0"/>
              <a:t>and the central administration of Thessaly - central Greece</a:t>
            </a:r>
            <a:endParaRPr lang="en-US" sz="4000" dirty="0"/>
          </a:p>
        </p:txBody>
      </p:sp>
      <p:pic>
        <p:nvPicPr>
          <p:cNvPr id="66" name="Google Shape;66;p14"/>
          <p:cNvPicPr preferRelativeResize="0"/>
          <p:nvPr/>
        </p:nvPicPr>
        <p:blipFill>
          <a:blip r:embed="rId3">
            <a:alphaModFix/>
          </a:blip>
          <a:stretch>
            <a:fillRect/>
          </a:stretch>
        </p:blipFill>
        <p:spPr>
          <a:xfrm>
            <a:off x="512575" y="1542150"/>
            <a:ext cx="3236733" cy="3296550"/>
          </a:xfrm>
          <a:prstGeom prst="rect">
            <a:avLst/>
          </a:prstGeom>
          <a:noFill/>
          <a:ln>
            <a:noFill/>
          </a:ln>
        </p:spPr>
      </p:pic>
      <p:pic>
        <p:nvPicPr>
          <p:cNvPr id="67" name="Google Shape;67;p14"/>
          <p:cNvPicPr preferRelativeResize="0"/>
          <p:nvPr/>
        </p:nvPicPr>
        <p:blipFill rotWithShape="1">
          <a:blip r:embed="rId4">
            <a:alphaModFix/>
          </a:blip>
          <a:srcRect r="24006"/>
          <a:stretch/>
        </p:blipFill>
        <p:spPr>
          <a:xfrm>
            <a:off x="5174375" y="1542150"/>
            <a:ext cx="3539726" cy="3296549"/>
          </a:xfrm>
          <a:prstGeom prst="rect">
            <a:avLst/>
          </a:prstGeom>
          <a:noFill/>
          <a:ln w="9525" cap="flat" cmpd="sng">
            <a:solidFill>
              <a:srgbClr val="000000"/>
            </a:solidFill>
            <a:prstDash val="solid"/>
            <a:round/>
            <a:headEnd type="none" w="sm" len="sm"/>
            <a:tailEnd type="none" w="sm" len="sm"/>
          </a:ln>
        </p:spPr>
      </p:pic>
      <p:cxnSp>
        <p:nvCxnSpPr>
          <p:cNvPr id="68" name="Google Shape;68;p14"/>
          <p:cNvCxnSpPr/>
          <p:nvPr/>
        </p:nvCxnSpPr>
        <p:spPr>
          <a:xfrm rot="10800000" flipH="1">
            <a:off x="5640400" y="4015550"/>
            <a:ext cx="335700" cy="375900"/>
          </a:xfrm>
          <a:prstGeom prst="straightConnector1">
            <a:avLst/>
          </a:prstGeom>
          <a:noFill/>
          <a:ln w="28575" cap="flat" cmpd="sng">
            <a:solidFill>
              <a:srgbClr val="FF0000"/>
            </a:solidFill>
            <a:prstDash val="solid"/>
            <a:round/>
            <a:headEnd type="none" w="med" len="med"/>
            <a:tailEnd type="triangle" w="med" len="med"/>
          </a:ln>
        </p:spPr>
      </p:cxnSp>
      <p:sp>
        <p:nvSpPr>
          <p:cNvPr id="69" name="Google Shape;69;p14"/>
          <p:cNvSpPr/>
          <p:nvPr/>
        </p:nvSpPr>
        <p:spPr>
          <a:xfrm>
            <a:off x="5976100" y="3813975"/>
            <a:ext cx="161100" cy="147600"/>
          </a:xfrm>
          <a:prstGeom prst="flowChartConnector">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2000" advTm="4279"/>
    </mc:Choice>
    <mc:Fallback>
      <p:transition spd="slow" advTm="427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p:cNvSpPr txBox="1"/>
          <p:nvPr/>
        </p:nvSpPr>
        <p:spPr>
          <a:xfrm>
            <a:off x="0" y="0"/>
            <a:ext cx="3000000" cy="431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000"/>
              </a:spcAft>
              <a:buNone/>
            </a:pPr>
            <a:endParaRPr sz="1600">
              <a:solidFill>
                <a:schemeClr val="dk1"/>
              </a:solidFill>
            </a:endParaRPr>
          </a:p>
        </p:txBody>
      </p:sp>
      <p:pic>
        <p:nvPicPr>
          <p:cNvPr id="237" name="Google Shape;237;p32" descr="ΜΥΛΟΣ ΤΟΥ ΠΑΠΠΑ | Ράδιο Πόλις 99,4 - Λάρισα"/>
          <p:cNvPicPr preferRelativeResize="0"/>
          <p:nvPr/>
        </p:nvPicPr>
        <p:blipFill rotWithShape="1">
          <a:blip r:embed="rId3">
            <a:alphaModFix/>
          </a:blip>
          <a:srcRect b="3128"/>
          <a:stretch/>
        </p:blipFill>
        <p:spPr>
          <a:xfrm>
            <a:off x="182025" y="3095950"/>
            <a:ext cx="3078450" cy="1941553"/>
          </a:xfrm>
          <a:prstGeom prst="rect">
            <a:avLst/>
          </a:prstGeom>
          <a:noFill/>
          <a:ln>
            <a:noFill/>
          </a:ln>
        </p:spPr>
      </p:pic>
      <p:pic>
        <p:nvPicPr>
          <p:cNvPr id="238" name="Google Shape;238;p32" descr="Μύλος του Παππά"/>
          <p:cNvPicPr preferRelativeResize="0"/>
          <p:nvPr/>
        </p:nvPicPr>
        <p:blipFill>
          <a:blip r:embed="rId4">
            <a:alphaModFix/>
          </a:blip>
          <a:stretch>
            <a:fillRect/>
          </a:stretch>
        </p:blipFill>
        <p:spPr>
          <a:xfrm>
            <a:off x="5632632" y="1420825"/>
            <a:ext cx="3511367" cy="1811375"/>
          </a:xfrm>
          <a:prstGeom prst="rect">
            <a:avLst/>
          </a:prstGeom>
          <a:noFill/>
          <a:ln>
            <a:noFill/>
          </a:ln>
        </p:spPr>
      </p:pic>
      <p:sp>
        <p:nvSpPr>
          <p:cNvPr id="239" name="Google Shape;239;p32"/>
          <p:cNvSpPr txBox="1">
            <a:spLocks noGrp="1"/>
          </p:cNvSpPr>
          <p:nvPr>
            <p:ph type="title"/>
          </p:nvPr>
        </p:nvSpPr>
        <p:spPr>
          <a:xfrm>
            <a:off x="311700" y="15735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l" sz="2122" u="sng">
                <a:latin typeface="Georgia"/>
                <a:ea typeface="Georgia"/>
                <a:cs typeface="Georgia"/>
                <a:sym typeface="Georgia"/>
              </a:rPr>
              <a:t>Pappas’ Mill</a:t>
            </a:r>
            <a:endParaRPr/>
          </a:p>
          <a:p>
            <a:pPr marL="0" lvl="0" indent="0" algn="l" rtl="0">
              <a:spcBef>
                <a:spcPts val="0"/>
              </a:spcBef>
              <a:spcAft>
                <a:spcPts val="0"/>
              </a:spcAft>
              <a:buNone/>
            </a:pPr>
            <a:endParaRPr/>
          </a:p>
        </p:txBody>
      </p:sp>
      <p:sp>
        <p:nvSpPr>
          <p:cNvPr id="240" name="Google Shape;240;p32"/>
          <p:cNvSpPr txBox="1">
            <a:spLocks noGrp="1"/>
          </p:cNvSpPr>
          <p:nvPr>
            <p:ph type="body" idx="4294967295"/>
          </p:nvPr>
        </p:nvSpPr>
        <p:spPr>
          <a:xfrm>
            <a:off x="182025" y="918100"/>
            <a:ext cx="5450700" cy="1272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1000"/>
              </a:spcAft>
              <a:buClr>
                <a:schemeClr val="dk1"/>
              </a:buClr>
              <a:buSzPts val="852"/>
              <a:buFont typeface="Arial"/>
              <a:buNone/>
            </a:pPr>
            <a:r>
              <a:rPr lang="el" sz="1400" dirty="0">
                <a:solidFill>
                  <a:schemeClr val="dk1"/>
                </a:solidFill>
                <a:latin typeface="Georgia"/>
                <a:ea typeface="Georgia"/>
                <a:cs typeface="Georgia"/>
                <a:sym typeface="Georgia"/>
              </a:rPr>
              <a:t>Pappas’ Mill is a building complex located on Georgiadou Street, behind the ‘hill of the Fortress’. It is an industrial flour-making building established in 1883. It was reconstructed twice after fires and was the most characteristic industrial building in the wider area of  Thessaly.</a:t>
            </a:r>
            <a:endParaRPr sz="1400" dirty="0">
              <a:latin typeface="Georgia"/>
              <a:ea typeface="Georgia"/>
              <a:cs typeface="Georgia"/>
              <a:sym typeface="Georgia"/>
            </a:endParaRPr>
          </a:p>
        </p:txBody>
      </p:sp>
      <p:pic>
        <p:nvPicPr>
          <p:cNvPr id="241" name="Google Shape;241;p32"/>
          <p:cNvPicPr preferRelativeResize="0"/>
          <p:nvPr/>
        </p:nvPicPr>
        <p:blipFill rotWithShape="1">
          <a:blip r:embed="rId5">
            <a:alphaModFix/>
          </a:blip>
          <a:srcRect t="5481" b="6397"/>
          <a:stretch/>
        </p:blipFill>
        <p:spPr>
          <a:xfrm>
            <a:off x="3061600" y="2053150"/>
            <a:ext cx="2888899" cy="1699850"/>
          </a:xfrm>
          <a:prstGeom prst="rect">
            <a:avLst/>
          </a:prstGeom>
          <a:noFill/>
          <a:ln w="9525" cap="flat" cmpd="sng">
            <a:solidFill>
              <a:srgbClr val="000000"/>
            </a:solidFill>
            <a:prstDash val="solid"/>
            <a:round/>
            <a:headEnd type="none" w="sm" len="sm"/>
            <a:tailEnd type="none" w="sm" len="sm"/>
          </a:ln>
        </p:spPr>
      </p:pic>
      <p:sp>
        <p:nvSpPr>
          <p:cNvPr id="242" name="Google Shape;242;p32"/>
          <p:cNvSpPr txBox="1"/>
          <p:nvPr/>
        </p:nvSpPr>
        <p:spPr>
          <a:xfrm>
            <a:off x="3260474" y="3641903"/>
            <a:ext cx="5883525" cy="139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1000"/>
              </a:spcAft>
              <a:buNone/>
            </a:pPr>
            <a:r>
              <a:rPr lang="el" sz="1200" dirty="0">
                <a:solidFill>
                  <a:schemeClr val="dk1"/>
                </a:solidFill>
                <a:latin typeface="Georgia"/>
                <a:ea typeface="Georgia"/>
                <a:cs typeface="Georgia"/>
                <a:sym typeface="Georgia"/>
              </a:rPr>
              <a:t>Today, Pappas’ Mill </a:t>
            </a:r>
            <a:r>
              <a:rPr lang="en-US" sz="1200" dirty="0" smtClean="0">
                <a:solidFill>
                  <a:schemeClr val="dk1"/>
                </a:solidFill>
                <a:latin typeface="Georgia"/>
                <a:ea typeface="Georgia"/>
                <a:cs typeface="Georgia"/>
                <a:sym typeface="Georgia"/>
              </a:rPr>
              <a:t>is</a:t>
            </a:r>
            <a:r>
              <a:rPr lang="el" sz="1200" dirty="0" smtClean="0">
                <a:solidFill>
                  <a:schemeClr val="dk1"/>
                </a:solidFill>
                <a:latin typeface="Georgia"/>
                <a:ea typeface="Georgia"/>
                <a:cs typeface="Georgia"/>
                <a:sym typeface="Georgia"/>
              </a:rPr>
              <a:t> </a:t>
            </a:r>
            <a:r>
              <a:rPr lang="el" sz="1200" dirty="0">
                <a:solidFill>
                  <a:schemeClr val="dk1"/>
                </a:solidFill>
                <a:latin typeface="Georgia"/>
                <a:ea typeface="Georgia"/>
                <a:cs typeface="Georgia"/>
                <a:sym typeface="Georgia"/>
              </a:rPr>
              <a:t>a multifaceted cultural, educational, entertainment and </a:t>
            </a:r>
            <a:r>
              <a:rPr lang="el" sz="1200" dirty="0" smtClean="0">
                <a:solidFill>
                  <a:schemeClr val="dk1"/>
                </a:solidFill>
                <a:latin typeface="Georgia"/>
                <a:ea typeface="Georgia"/>
                <a:cs typeface="Georgia"/>
                <a:sym typeface="Georgia"/>
              </a:rPr>
              <a:t>conference</a:t>
            </a:r>
            <a:r>
              <a:rPr lang="en-US" sz="1200" dirty="0" smtClean="0">
                <a:solidFill>
                  <a:schemeClr val="dk1"/>
                </a:solidFill>
                <a:latin typeface="Georgia"/>
                <a:ea typeface="Georgia"/>
                <a:cs typeface="Georgia"/>
                <a:sym typeface="Georgia"/>
              </a:rPr>
              <a:t> c</a:t>
            </a:r>
            <a:r>
              <a:rPr lang="el" sz="1200" dirty="0" smtClean="0">
                <a:solidFill>
                  <a:schemeClr val="dk1"/>
                </a:solidFill>
                <a:latin typeface="Georgia"/>
                <a:ea typeface="Georgia"/>
                <a:cs typeface="Georgia"/>
                <a:sym typeface="Georgia"/>
              </a:rPr>
              <a:t>enter</a:t>
            </a:r>
            <a:r>
              <a:rPr lang="el" sz="1200" dirty="0">
                <a:solidFill>
                  <a:schemeClr val="dk1"/>
                </a:solidFill>
                <a:latin typeface="Georgia"/>
                <a:ea typeface="Georgia"/>
                <a:cs typeface="Georgia"/>
                <a:sym typeface="Georgia"/>
              </a:rPr>
              <a:t>. </a:t>
            </a:r>
            <a:r>
              <a:rPr lang="en-US" sz="1200" dirty="0" smtClean="0">
                <a:solidFill>
                  <a:schemeClr val="dk1"/>
                </a:solidFill>
                <a:latin typeface="Georgia"/>
                <a:ea typeface="Georgia"/>
                <a:cs typeface="Georgia"/>
                <a:sym typeface="Georgia"/>
              </a:rPr>
              <a:t>                                                                                                                        </a:t>
            </a:r>
            <a:r>
              <a:rPr lang="el" sz="1200" dirty="0" smtClean="0">
                <a:solidFill>
                  <a:schemeClr val="dk1"/>
                </a:solidFill>
                <a:latin typeface="Georgia"/>
                <a:ea typeface="Georgia"/>
                <a:cs typeface="Georgia"/>
                <a:sym typeface="Georgia"/>
              </a:rPr>
              <a:t>It </a:t>
            </a:r>
            <a:r>
              <a:rPr lang="el" sz="1200" dirty="0">
                <a:solidFill>
                  <a:schemeClr val="dk1"/>
                </a:solidFill>
                <a:latin typeface="Georgia"/>
                <a:ea typeface="Georgia"/>
                <a:cs typeface="Georgia"/>
                <a:sym typeface="Georgia"/>
              </a:rPr>
              <a:t>hosts the performances  of the Thessalian Theater, the Municipal Philharmonic orchestra, the Puppet Museum, the Primary School of Ballet, the summer cinema and a Music </a:t>
            </a:r>
            <a:r>
              <a:rPr lang="el" sz="1200" dirty="0" smtClean="0">
                <a:solidFill>
                  <a:schemeClr val="dk1"/>
                </a:solidFill>
                <a:latin typeface="Georgia"/>
                <a:ea typeface="Georgia"/>
                <a:cs typeface="Georgia"/>
                <a:sym typeface="Georgia"/>
              </a:rPr>
              <a:t>Stage</a:t>
            </a:r>
            <a:r>
              <a:rPr lang="en-US" sz="1200" dirty="0" smtClean="0">
                <a:solidFill>
                  <a:schemeClr val="dk1"/>
                </a:solidFill>
                <a:latin typeface="Georgia"/>
                <a:ea typeface="Georgia"/>
                <a:cs typeface="Georgia"/>
                <a:sym typeface="Georgia"/>
              </a:rPr>
              <a:t> and the Museum of Wheat and Flour</a:t>
            </a:r>
            <a:r>
              <a:rPr lang="el" sz="1200" dirty="0" smtClean="0">
                <a:solidFill>
                  <a:schemeClr val="dk1"/>
                </a:solidFill>
                <a:latin typeface="Georgia"/>
                <a:ea typeface="Georgia"/>
                <a:cs typeface="Georgia"/>
                <a:sym typeface="Georgia"/>
              </a:rPr>
              <a:t>. </a:t>
            </a:r>
            <a:endParaRPr sz="1200" dirty="0">
              <a:latin typeface="Average"/>
              <a:ea typeface="Average"/>
              <a:cs typeface="Average"/>
              <a:sym typeface="Average"/>
            </a:endParaRPr>
          </a:p>
        </p:txBody>
      </p:sp>
      <p:sp>
        <p:nvSpPr>
          <p:cNvPr id="243" name="Google Shape;243;p32"/>
          <p:cNvSpPr txBox="1"/>
          <p:nvPr/>
        </p:nvSpPr>
        <p:spPr>
          <a:xfrm>
            <a:off x="4377775" y="4031350"/>
            <a:ext cx="913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Tree>
  </p:cSld>
  <p:clrMapOvr>
    <a:masterClrMapping/>
  </p:clrMapOvr>
  <mc:AlternateContent xmlns:mc="http://schemas.openxmlformats.org/markup-compatibility/2006">
    <mc:Choice xmlns:p14="http://schemas.microsoft.com/office/powerpoint/2010/main" Requires="p14">
      <p:transition spd="slow" p14:dur="2000" advTm="35415"/>
    </mc:Choice>
    <mc:Fallback>
      <p:transition spd="slow" advTm="35415"/>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3"/>
          <p:cNvSpPr txBox="1">
            <a:spLocks noGrp="1"/>
          </p:cNvSpPr>
          <p:nvPr>
            <p:ph type="ctrTitle"/>
          </p:nvPr>
        </p:nvSpPr>
        <p:spPr>
          <a:xfrm>
            <a:off x="583200" y="1129000"/>
            <a:ext cx="7977600" cy="1730100"/>
          </a:xfrm>
          <a:prstGeom prst="rect">
            <a:avLst/>
          </a:prstGeom>
        </p:spPr>
        <p:txBody>
          <a:bodyPr spcFirstLastPara="1" wrap="square" lIns="91425" tIns="91425" rIns="91425" bIns="91425" anchor="ctr" anchorCtr="0">
            <a:normAutofit/>
          </a:bodyPr>
          <a:lstStyle/>
          <a:p>
            <a:pPr marL="457200" lvl="0" indent="0" algn="ctr" rtl="0">
              <a:spcBef>
                <a:spcPts val="0"/>
              </a:spcBef>
              <a:spcAft>
                <a:spcPts val="0"/>
              </a:spcAft>
              <a:buNone/>
            </a:pPr>
            <a:r>
              <a:rPr lang="el" sz="4300" i="1" u="sng">
                <a:latin typeface="Georgia"/>
                <a:ea typeface="Georgia"/>
                <a:cs typeface="Georgia"/>
                <a:sym typeface="Georgia"/>
              </a:rPr>
              <a:t>Museums </a:t>
            </a:r>
            <a:endParaRPr sz="5100"/>
          </a:p>
        </p:txBody>
      </p:sp>
    </p:spTree>
  </p:cSld>
  <p:clrMapOvr>
    <a:masterClrMapping/>
  </p:clrMapOvr>
  <mc:AlternateContent xmlns:mc="http://schemas.openxmlformats.org/markup-compatibility/2006">
    <mc:Choice xmlns:p14="http://schemas.microsoft.com/office/powerpoint/2010/main" Requires="p14">
      <p:transition spd="slow" p14:dur="2000" advTm="2446"/>
    </mc:Choice>
    <mc:Fallback>
      <p:transition spd="slow" advTm="2446"/>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4"/>
          <p:cNvSpPr txBox="1">
            <a:spLocks noGrp="1"/>
          </p:cNvSpPr>
          <p:nvPr>
            <p:ph type="title"/>
          </p:nvPr>
        </p:nvSpPr>
        <p:spPr>
          <a:xfrm>
            <a:off x="311700" y="390975"/>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1200"/>
              </a:spcBef>
              <a:spcAft>
                <a:spcPts val="0"/>
              </a:spcAft>
              <a:buNone/>
            </a:pPr>
            <a:r>
              <a:rPr lang="el" sz="1900" u="sng">
                <a:latin typeface="Georgia"/>
                <a:ea typeface="Georgia"/>
                <a:cs typeface="Georgia"/>
                <a:sym typeface="Georgia"/>
              </a:rPr>
              <a:t>Diachronic Museum</a:t>
            </a:r>
            <a:endParaRPr sz="1900" u="sng">
              <a:latin typeface="Georgia"/>
              <a:ea typeface="Georgia"/>
              <a:cs typeface="Georgia"/>
              <a:sym typeface="Georgia"/>
            </a:endParaRPr>
          </a:p>
          <a:p>
            <a:pPr marL="0" lvl="0" indent="0" algn="l" rtl="0">
              <a:spcBef>
                <a:spcPts val="0"/>
              </a:spcBef>
              <a:spcAft>
                <a:spcPts val="0"/>
              </a:spcAft>
              <a:buSzPts val="990"/>
              <a:buNone/>
            </a:pPr>
            <a:endParaRPr sz="2520"/>
          </a:p>
        </p:txBody>
      </p:sp>
      <p:pic>
        <p:nvPicPr>
          <p:cNvPr id="254" name="Google Shape;254;p34"/>
          <p:cNvPicPr preferRelativeResize="0"/>
          <p:nvPr/>
        </p:nvPicPr>
        <p:blipFill>
          <a:blip r:embed="rId3">
            <a:alphaModFix/>
          </a:blip>
          <a:stretch>
            <a:fillRect/>
          </a:stretch>
        </p:blipFill>
        <p:spPr>
          <a:xfrm>
            <a:off x="239675" y="3203688"/>
            <a:ext cx="3804278" cy="1753775"/>
          </a:xfrm>
          <a:prstGeom prst="rect">
            <a:avLst/>
          </a:prstGeom>
          <a:noFill/>
          <a:ln w="9525" cap="flat" cmpd="sng">
            <a:solidFill>
              <a:srgbClr val="000000"/>
            </a:solidFill>
            <a:prstDash val="solid"/>
            <a:round/>
            <a:headEnd type="none" w="sm" len="sm"/>
            <a:tailEnd type="none" w="sm" len="sm"/>
          </a:ln>
        </p:spPr>
      </p:pic>
      <p:pic>
        <p:nvPicPr>
          <p:cNvPr id="255" name="Google Shape;255;p34"/>
          <p:cNvPicPr preferRelativeResize="0"/>
          <p:nvPr/>
        </p:nvPicPr>
        <p:blipFill rotWithShape="1">
          <a:blip r:embed="rId4">
            <a:alphaModFix/>
          </a:blip>
          <a:srcRect r="14566"/>
          <a:stretch/>
        </p:blipFill>
        <p:spPr>
          <a:xfrm>
            <a:off x="2319775" y="2018875"/>
            <a:ext cx="4309476" cy="2261125"/>
          </a:xfrm>
          <a:prstGeom prst="rect">
            <a:avLst/>
          </a:prstGeom>
          <a:noFill/>
          <a:ln w="9525" cap="flat" cmpd="sng">
            <a:solidFill>
              <a:srgbClr val="000000"/>
            </a:solidFill>
            <a:prstDash val="solid"/>
            <a:round/>
            <a:headEnd type="none" w="sm" len="sm"/>
            <a:tailEnd type="none" w="sm" len="sm"/>
          </a:ln>
        </p:spPr>
      </p:pic>
      <p:sp>
        <p:nvSpPr>
          <p:cNvPr id="256" name="Google Shape;256;p34"/>
          <p:cNvSpPr txBox="1">
            <a:spLocks noGrp="1"/>
          </p:cNvSpPr>
          <p:nvPr>
            <p:ph type="body" idx="4294967295"/>
          </p:nvPr>
        </p:nvSpPr>
        <p:spPr>
          <a:xfrm>
            <a:off x="561150" y="1038275"/>
            <a:ext cx="8021700" cy="906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1200"/>
              </a:spcBef>
              <a:spcAft>
                <a:spcPts val="1200"/>
              </a:spcAft>
              <a:buClr>
                <a:schemeClr val="dk1"/>
              </a:buClr>
              <a:buSzPts val="1100"/>
              <a:buFont typeface="Arial"/>
              <a:buNone/>
            </a:pPr>
            <a:r>
              <a:rPr lang="el" sz="1400">
                <a:solidFill>
                  <a:schemeClr val="dk1"/>
                </a:solidFill>
                <a:latin typeface="Georgia"/>
                <a:ea typeface="Georgia"/>
                <a:cs typeface="Georgia"/>
                <a:sym typeface="Georgia"/>
              </a:rPr>
              <a:t>The exhibits come from excavations (carried out during the 20th century and  until today in Thessaly), from donations of objects as well as from repatriation of antiquities. </a:t>
            </a:r>
            <a:endParaRPr sz="1400">
              <a:latin typeface="Georgia"/>
              <a:ea typeface="Georgia"/>
              <a:cs typeface="Georgia"/>
              <a:sym typeface="Georgia"/>
            </a:endParaRPr>
          </a:p>
        </p:txBody>
      </p:sp>
      <p:sp>
        <p:nvSpPr>
          <p:cNvPr id="257" name="Google Shape;257;p34"/>
          <p:cNvSpPr txBox="1"/>
          <p:nvPr/>
        </p:nvSpPr>
        <p:spPr>
          <a:xfrm>
            <a:off x="5987925" y="3145275"/>
            <a:ext cx="821400" cy="6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258" name="Google Shape;258;p34"/>
          <p:cNvPicPr preferRelativeResize="0"/>
          <p:nvPr/>
        </p:nvPicPr>
        <p:blipFill>
          <a:blip r:embed="rId5">
            <a:alphaModFix/>
          </a:blip>
          <a:stretch>
            <a:fillRect/>
          </a:stretch>
        </p:blipFill>
        <p:spPr>
          <a:xfrm>
            <a:off x="5593100" y="3203700"/>
            <a:ext cx="3377663" cy="1753775"/>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10892"/>
    </mc:Choice>
    <mc:Fallback>
      <p:transition spd="slow" advTm="10892"/>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5"/>
          <p:cNvSpPr txBox="1">
            <a:spLocks noGrp="1"/>
          </p:cNvSpPr>
          <p:nvPr>
            <p:ph type="title"/>
          </p:nvPr>
        </p:nvSpPr>
        <p:spPr>
          <a:xfrm>
            <a:off x="311700" y="21165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l" sz="2111" u="sng">
                <a:latin typeface="Georgia"/>
                <a:ea typeface="Georgia"/>
                <a:cs typeface="Georgia"/>
                <a:sym typeface="Georgia"/>
              </a:rPr>
              <a:t>Ethnographic Historical Museum</a:t>
            </a:r>
            <a:endParaRPr sz="2111" u="sng">
              <a:latin typeface="Georgia"/>
              <a:ea typeface="Georgia"/>
              <a:cs typeface="Georgia"/>
              <a:sym typeface="Georgia"/>
            </a:endParaRPr>
          </a:p>
          <a:p>
            <a:pPr marL="0" lvl="0" indent="0" algn="l" rtl="0">
              <a:spcBef>
                <a:spcPts val="0"/>
              </a:spcBef>
              <a:spcAft>
                <a:spcPts val="0"/>
              </a:spcAft>
              <a:buNone/>
            </a:pPr>
            <a:endParaRPr/>
          </a:p>
        </p:txBody>
      </p:sp>
      <p:pic>
        <p:nvPicPr>
          <p:cNvPr id="264" name="Google Shape;264;p35"/>
          <p:cNvPicPr preferRelativeResize="0"/>
          <p:nvPr/>
        </p:nvPicPr>
        <p:blipFill>
          <a:blip r:embed="rId3">
            <a:alphaModFix/>
          </a:blip>
          <a:stretch>
            <a:fillRect/>
          </a:stretch>
        </p:blipFill>
        <p:spPr>
          <a:xfrm>
            <a:off x="225275" y="2679101"/>
            <a:ext cx="3860500" cy="2183800"/>
          </a:xfrm>
          <a:prstGeom prst="rect">
            <a:avLst/>
          </a:prstGeom>
          <a:noFill/>
          <a:ln w="9525" cap="flat" cmpd="sng">
            <a:solidFill>
              <a:srgbClr val="000000"/>
            </a:solidFill>
            <a:prstDash val="solid"/>
            <a:round/>
            <a:headEnd type="none" w="sm" len="sm"/>
            <a:tailEnd type="none" w="sm" len="sm"/>
          </a:ln>
        </p:spPr>
      </p:pic>
      <p:pic>
        <p:nvPicPr>
          <p:cNvPr id="265" name="Google Shape;265;p35"/>
          <p:cNvPicPr preferRelativeResize="0"/>
          <p:nvPr/>
        </p:nvPicPr>
        <p:blipFill>
          <a:blip r:embed="rId4">
            <a:alphaModFix/>
          </a:blip>
          <a:stretch>
            <a:fillRect/>
          </a:stretch>
        </p:blipFill>
        <p:spPr>
          <a:xfrm>
            <a:off x="4208000" y="1931550"/>
            <a:ext cx="4765349" cy="2829424"/>
          </a:xfrm>
          <a:prstGeom prst="rect">
            <a:avLst/>
          </a:prstGeom>
          <a:noFill/>
          <a:ln w="9525" cap="flat" cmpd="sng">
            <a:solidFill>
              <a:srgbClr val="000000"/>
            </a:solidFill>
            <a:prstDash val="solid"/>
            <a:round/>
            <a:headEnd type="none" w="sm" len="sm"/>
            <a:tailEnd type="none" w="sm" len="sm"/>
          </a:ln>
        </p:spPr>
      </p:pic>
      <p:sp>
        <p:nvSpPr>
          <p:cNvPr id="267" name="Google Shape;267;p35"/>
          <p:cNvSpPr txBox="1"/>
          <p:nvPr/>
        </p:nvSpPr>
        <p:spPr>
          <a:xfrm>
            <a:off x="311700" y="924819"/>
            <a:ext cx="5657700" cy="1334288"/>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1200"/>
              </a:spcBef>
              <a:spcAft>
                <a:spcPts val="1500"/>
              </a:spcAft>
              <a:buNone/>
            </a:pPr>
            <a:r>
              <a:rPr lang="el" dirty="0">
                <a:solidFill>
                  <a:schemeClr val="dk1"/>
                </a:solidFill>
                <a:latin typeface="Georgia"/>
                <a:ea typeface="Georgia"/>
                <a:cs typeface="Georgia"/>
                <a:sym typeface="Georgia"/>
              </a:rPr>
              <a:t>The Museum's collections </a:t>
            </a:r>
            <a:r>
              <a:rPr lang="el" dirty="0" smtClean="0">
                <a:solidFill>
                  <a:schemeClr val="dk1"/>
                </a:solidFill>
                <a:latin typeface="Georgia"/>
                <a:ea typeface="Georgia"/>
                <a:cs typeface="Georgia"/>
                <a:sym typeface="Georgia"/>
              </a:rPr>
              <a:t>include </a:t>
            </a:r>
            <a:r>
              <a:rPr lang="el" dirty="0">
                <a:solidFill>
                  <a:schemeClr val="dk1"/>
                </a:solidFill>
                <a:latin typeface="Georgia"/>
                <a:ea typeface="Georgia"/>
                <a:cs typeface="Georgia"/>
                <a:sym typeface="Georgia"/>
              </a:rPr>
              <a:t>objects of traditional techniques, tools of traditional professions, products of ceramics, coppersmithing, weaving, embroidery, woodwork-wood carving, secular and ecclesiastical silversmithing.</a:t>
            </a:r>
            <a:endParaRPr dirty="0">
              <a:latin typeface="Georgia"/>
              <a:ea typeface="Georgia"/>
              <a:cs typeface="Georgia"/>
              <a:sym typeface="Georgia"/>
            </a:endParaRPr>
          </a:p>
        </p:txBody>
      </p:sp>
    </p:spTree>
  </p:cSld>
  <p:clrMapOvr>
    <a:masterClrMapping/>
  </p:clrMapOvr>
  <mc:AlternateContent xmlns:mc="http://schemas.openxmlformats.org/markup-compatibility/2006">
    <mc:Choice xmlns:p14="http://schemas.microsoft.com/office/powerpoint/2010/main" Requires="p14">
      <p:transition spd="slow" p14:dur="2000" advTm="12231"/>
    </mc:Choice>
    <mc:Fallback>
      <p:transition spd="slow" advTm="1223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6"/>
          <p:cNvSpPr txBox="1">
            <a:spLocks noGrp="1"/>
          </p:cNvSpPr>
          <p:nvPr>
            <p:ph type="title"/>
          </p:nvPr>
        </p:nvSpPr>
        <p:spPr>
          <a:xfrm>
            <a:off x="311700" y="277925"/>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l" sz="1900" u="sng" dirty="0">
                <a:latin typeface="Georgia"/>
                <a:ea typeface="Georgia"/>
                <a:cs typeface="Georgia"/>
                <a:sym typeface="Georgia"/>
              </a:rPr>
              <a:t>Museum of Hippocrates </a:t>
            </a:r>
            <a:endParaRPr sz="1900" u="sng" dirty="0">
              <a:latin typeface="Georgia"/>
              <a:ea typeface="Georgia"/>
              <a:cs typeface="Georgia"/>
              <a:sym typeface="Georgia"/>
            </a:endParaRPr>
          </a:p>
        </p:txBody>
      </p:sp>
      <p:pic>
        <p:nvPicPr>
          <p:cNvPr id="273" name="Google Shape;273;p36"/>
          <p:cNvPicPr preferRelativeResize="0"/>
          <p:nvPr/>
        </p:nvPicPr>
        <p:blipFill>
          <a:blip r:embed="rId3">
            <a:alphaModFix/>
          </a:blip>
          <a:stretch>
            <a:fillRect/>
          </a:stretch>
        </p:blipFill>
        <p:spPr>
          <a:xfrm>
            <a:off x="721025" y="2125396"/>
            <a:ext cx="4182349" cy="2771603"/>
          </a:xfrm>
          <a:prstGeom prst="rect">
            <a:avLst/>
          </a:prstGeom>
          <a:noFill/>
          <a:ln w="9525" cap="flat" cmpd="sng">
            <a:solidFill>
              <a:srgbClr val="000000"/>
            </a:solidFill>
            <a:prstDash val="solid"/>
            <a:round/>
            <a:headEnd type="none" w="sm" len="sm"/>
            <a:tailEnd type="none" w="sm" len="sm"/>
          </a:ln>
        </p:spPr>
      </p:pic>
      <p:sp>
        <p:nvSpPr>
          <p:cNvPr id="274" name="Google Shape;274;p36"/>
          <p:cNvSpPr txBox="1">
            <a:spLocks noGrp="1"/>
          </p:cNvSpPr>
          <p:nvPr>
            <p:ph type="body" idx="4294967295"/>
          </p:nvPr>
        </p:nvSpPr>
        <p:spPr>
          <a:xfrm>
            <a:off x="311700" y="965425"/>
            <a:ext cx="5163300" cy="1311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lnSpcReduction="10000"/>
          </a:bodyPr>
          <a:lstStyle/>
          <a:p>
            <a:pPr marL="0" lvl="0" indent="0">
              <a:lnSpc>
                <a:spcPct val="100000"/>
              </a:lnSpc>
              <a:spcBef>
                <a:spcPts val="1200"/>
              </a:spcBef>
              <a:spcAft>
                <a:spcPts val="1500"/>
              </a:spcAft>
              <a:buClr>
                <a:schemeClr val="dk1"/>
              </a:buClr>
              <a:buSzPts val="1100"/>
              <a:buNone/>
            </a:pPr>
            <a:r>
              <a:rPr lang="el" sz="1400" dirty="0">
                <a:solidFill>
                  <a:schemeClr val="tx1"/>
                </a:solidFill>
                <a:latin typeface="Georgia"/>
                <a:ea typeface="Georgia"/>
                <a:cs typeface="Georgia"/>
                <a:sym typeface="Georgia"/>
              </a:rPr>
              <a:t>Hippocrates </a:t>
            </a:r>
            <a:r>
              <a:rPr lang="en-US" sz="1400" dirty="0" smtClean="0">
                <a:solidFill>
                  <a:schemeClr val="tx1"/>
                </a:solidFill>
                <a:latin typeface="Georgia"/>
                <a:ea typeface="Georgia"/>
                <a:cs typeface="Georgia"/>
                <a:sym typeface="Georgia"/>
              </a:rPr>
              <a:t> was </a:t>
            </a:r>
            <a:r>
              <a:rPr lang="el" sz="1400" dirty="0" smtClean="0">
                <a:solidFill>
                  <a:schemeClr val="dk1"/>
                </a:solidFill>
                <a:latin typeface="Georgia"/>
                <a:ea typeface="Georgia"/>
                <a:cs typeface="Georgia"/>
                <a:sym typeface="Georgia"/>
              </a:rPr>
              <a:t>the </a:t>
            </a:r>
            <a:r>
              <a:rPr lang="el" sz="1400" dirty="0">
                <a:solidFill>
                  <a:schemeClr val="dk1"/>
                </a:solidFill>
                <a:latin typeface="Georgia"/>
                <a:ea typeface="Georgia"/>
                <a:cs typeface="Georgia"/>
                <a:sym typeface="Georgia"/>
              </a:rPr>
              <a:t>greatest doctor known to the ancient world and father of Medical </a:t>
            </a:r>
            <a:r>
              <a:rPr lang="el" sz="1400" dirty="0" smtClean="0">
                <a:solidFill>
                  <a:schemeClr val="dk1"/>
                </a:solidFill>
                <a:latin typeface="Georgia"/>
                <a:ea typeface="Georgia"/>
                <a:cs typeface="Georgia"/>
                <a:sym typeface="Georgia"/>
              </a:rPr>
              <a:t>Science</a:t>
            </a:r>
            <a:r>
              <a:rPr lang="en-US" sz="1400" dirty="0" smtClean="0">
                <a:solidFill>
                  <a:schemeClr val="dk1"/>
                </a:solidFill>
                <a:latin typeface="Georgia"/>
                <a:ea typeface="Georgia"/>
                <a:cs typeface="Georgia"/>
                <a:sym typeface="Georgia"/>
              </a:rPr>
              <a:t>. His</a:t>
            </a:r>
            <a:r>
              <a:rPr lang="el" sz="1400" dirty="0" smtClean="0">
                <a:solidFill>
                  <a:schemeClr val="dk1"/>
                </a:solidFill>
                <a:latin typeface="Georgia"/>
                <a:ea typeface="Georgia"/>
                <a:cs typeface="Georgia"/>
                <a:sym typeface="Georgia"/>
              </a:rPr>
              <a:t> </a:t>
            </a:r>
            <a:r>
              <a:rPr lang="el" sz="1400" dirty="0">
                <a:solidFill>
                  <a:schemeClr val="dk1"/>
                </a:solidFill>
                <a:latin typeface="Georgia"/>
                <a:ea typeface="Georgia"/>
                <a:cs typeface="Georgia"/>
                <a:sym typeface="Georgia"/>
              </a:rPr>
              <a:t>burial monument </a:t>
            </a:r>
            <a:r>
              <a:rPr lang="el" sz="1400" dirty="0" smtClean="0">
                <a:solidFill>
                  <a:schemeClr val="dk1"/>
                </a:solidFill>
                <a:latin typeface="Georgia"/>
                <a:ea typeface="Georgia"/>
                <a:cs typeface="Georgia"/>
                <a:sym typeface="Georgia"/>
              </a:rPr>
              <a:t>is in </a:t>
            </a:r>
            <a:r>
              <a:rPr lang="el" sz="1400" dirty="0">
                <a:solidFill>
                  <a:schemeClr val="dk1"/>
                </a:solidFill>
                <a:latin typeface="Georgia"/>
                <a:ea typeface="Georgia"/>
                <a:cs typeface="Georgia"/>
                <a:sym typeface="Georgia"/>
              </a:rPr>
              <a:t>Larissa. </a:t>
            </a:r>
            <a:r>
              <a:rPr lang="en-US" sz="1400" dirty="0" smtClean="0">
                <a:solidFill>
                  <a:schemeClr val="dk1"/>
                </a:solidFill>
                <a:latin typeface="Georgia"/>
                <a:ea typeface="Georgia"/>
                <a:cs typeface="Georgia"/>
                <a:sym typeface="Georgia"/>
              </a:rPr>
              <a:t>                                                                                                                 </a:t>
            </a:r>
            <a:r>
              <a:rPr lang="el" sz="1400" dirty="0" smtClean="0">
                <a:solidFill>
                  <a:schemeClr val="dk1"/>
                </a:solidFill>
                <a:latin typeface="Georgia"/>
                <a:ea typeface="Georgia"/>
                <a:cs typeface="Georgia"/>
                <a:sym typeface="Georgia"/>
              </a:rPr>
              <a:t>It </a:t>
            </a:r>
            <a:r>
              <a:rPr lang="el" sz="1400" dirty="0">
                <a:solidFill>
                  <a:schemeClr val="dk1"/>
                </a:solidFill>
                <a:latin typeface="Georgia"/>
                <a:ea typeface="Georgia"/>
                <a:cs typeface="Georgia"/>
                <a:sym typeface="Georgia"/>
              </a:rPr>
              <a:t>was discovered accidentally, after a flood of Pinios in </a:t>
            </a:r>
            <a:r>
              <a:rPr lang="el" sz="1400" dirty="0" smtClean="0">
                <a:solidFill>
                  <a:schemeClr val="dk1"/>
                </a:solidFill>
                <a:latin typeface="Georgia"/>
                <a:ea typeface="Georgia"/>
                <a:cs typeface="Georgia"/>
                <a:sym typeface="Georgia"/>
              </a:rPr>
              <a:t>1826</a:t>
            </a:r>
            <a:endParaRPr sz="1400" dirty="0">
              <a:latin typeface="Georgia"/>
              <a:ea typeface="Georgia"/>
              <a:cs typeface="Georgia"/>
              <a:sym typeface="Georgia"/>
            </a:endParaRPr>
          </a:p>
        </p:txBody>
      </p:sp>
      <p:pic>
        <p:nvPicPr>
          <p:cNvPr id="276" name="Google Shape;276;p36"/>
          <p:cNvPicPr preferRelativeResize="0"/>
          <p:nvPr/>
        </p:nvPicPr>
        <p:blipFill>
          <a:blip r:embed="rId4">
            <a:alphaModFix/>
          </a:blip>
          <a:stretch>
            <a:fillRect/>
          </a:stretch>
        </p:blipFill>
        <p:spPr>
          <a:xfrm>
            <a:off x="5627400" y="1003025"/>
            <a:ext cx="3204900" cy="270577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10862"/>
    </mc:Choice>
    <mc:Fallback>
      <p:transition spd="slow" advTm="10862"/>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7"/>
          <p:cNvPicPr preferRelativeResize="0"/>
          <p:nvPr/>
        </p:nvPicPr>
        <p:blipFill>
          <a:blip r:embed="rId3">
            <a:alphaModFix/>
          </a:blip>
          <a:stretch>
            <a:fillRect/>
          </a:stretch>
        </p:blipFill>
        <p:spPr>
          <a:xfrm>
            <a:off x="311701" y="995074"/>
            <a:ext cx="2703050" cy="2028550"/>
          </a:xfrm>
          <a:prstGeom prst="rect">
            <a:avLst/>
          </a:prstGeom>
          <a:noFill/>
          <a:ln w="9525" cap="flat" cmpd="sng">
            <a:solidFill>
              <a:srgbClr val="000000"/>
            </a:solidFill>
            <a:prstDash val="solid"/>
            <a:round/>
            <a:headEnd type="none" w="sm" len="sm"/>
            <a:tailEnd type="none" w="sm" len="sm"/>
          </a:ln>
        </p:spPr>
      </p:pic>
      <p:pic>
        <p:nvPicPr>
          <p:cNvPr id="282" name="Google Shape;282;p37"/>
          <p:cNvPicPr preferRelativeResize="0"/>
          <p:nvPr/>
        </p:nvPicPr>
        <p:blipFill>
          <a:blip r:embed="rId4">
            <a:alphaModFix/>
          </a:blip>
          <a:stretch>
            <a:fillRect/>
          </a:stretch>
        </p:blipFill>
        <p:spPr>
          <a:xfrm>
            <a:off x="2599826" y="1883881"/>
            <a:ext cx="2703050" cy="1798757"/>
          </a:xfrm>
          <a:prstGeom prst="rect">
            <a:avLst/>
          </a:prstGeom>
          <a:noFill/>
          <a:ln w="9525" cap="flat" cmpd="sng">
            <a:solidFill>
              <a:srgbClr val="000000"/>
            </a:solidFill>
            <a:prstDash val="solid"/>
            <a:round/>
            <a:headEnd type="none" w="sm" len="sm"/>
            <a:tailEnd type="none" w="sm" len="sm"/>
          </a:ln>
        </p:spPr>
      </p:pic>
      <p:sp>
        <p:nvSpPr>
          <p:cNvPr id="283" name="Google Shape;283;p37"/>
          <p:cNvSpPr txBox="1">
            <a:spLocks noGrp="1"/>
          </p:cNvSpPr>
          <p:nvPr>
            <p:ph type="title"/>
          </p:nvPr>
        </p:nvSpPr>
        <p:spPr>
          <a:xfrm>
            <a:off x="311700" y="24330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l" sz="1900" u="sng">
                <a:latin typeface="Georgia"/>
                <a:ea typeface="Georgia"/>
                <a:cs typeface="Georgia"/>
                <a:sym typeface="Georgia"/>
              </a:rPr>
              <a:t>Museum of the National Resistance</a:t>
            </a:r>
            <a:endParaRPr sz="1900" u="sng">
              <a:latin typeface="Georgia"/>
              <a:ea typeface="Georgia"/>
              <a:cs typeface="Georgia"/>
              <a:sym typeface="Georgia"/>
            </a:endParaRPr>
          </a:p>
          <a:p>
            <a:pPr marL="0" lvl="0" indent="0" algn="l" rtl="0">
              <a:spcBef>
                <a:spcPts val="0"/>
              </a:spcBef>
              <a:spcAft>
                <a:spcPts val="0"/>
              </a:spcAft>
              <a:buSzPts val="990"/>
              <a:buNone/>
            </a:pPr>
            <a:endParaRPr sz="2520"/>
          </a:p>
        </p:txBody>
      </p:sp>
      <p:sp>
        <p:nvSpPr>
          <p:cNvPr id="284" name="Google Shape;284;p37"/>
          <p:cNvSpPr txBox="1"/>
          <p:nvPr/>
        </p:nvSpPr>
        <p:spPr>
          <a:xfrm>
            <a:off x="5401175" y="2568150"/>
            <a:ext cx="391500" cy="16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285" name="Google Shape;285;p37"/>
          <p:cNvPicPr preferRelativeResize="0"/>
          <p:nvPr/>
        </p:nvPicPr>
        <p:blipFill>
          <a:blip r:embed="rId5">
            <a:alphaModFix/>
          </a:blip>
          <a:stretch>
            <a:fillRect/>
          </a:stretch>
        </p:blipFill>
        <p:spPr>
          <a:xfrm>
            <a:off x="5461350" y="2130450"/>
            <a:ext cx="3558125" cy="2668601"/>
          </a:xfrm>
          <a:prstGeom prst="rect">
            <a:avLst/>
          </a:prstGeom>
          <a:noFill/>
          <a:ln w="9525" cap="flat" cmpd="sng">
            <a:solidFill>
              <a:srgbClr val="000000"/>
            </a:solidFill>
            <a:prstDash val="solid"/>
            <a:round/>
            <a:headEnd type="none" w="sm" len="sm"/>
            <a:tailEnd type="none" w="sm" len="sm"/>
          </a:ln>
        </p:spPr>
      </p:pic>
      <p:sp>
        <p:nvSpPr>
          <p:cNvPr id="286" name="Google Shape;286;p37"/>
          <p:cNvSpPr txBox="1">
            <a:spLocks noGrp="1"/>
          </p:cNvSpPr>
          <p:nvPr>
            <p:ph type="body" idx="4294967295"/>
          </p:nvPr>
        </p:nvSpPr>
        <p:spPr>
          <a:xfrm>
            <a:off x="3054575" y="930575"/>
            <a:ext cx="5964900" cy="723207"/>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nSpc>
                <a:spcPct val="80000"/>
              </a:lnSpc>
              <a:spcBef>
                <a:spcPts val="1200"/>
              </a:spcBef>
              <a:spcAft>
                <a:spcPts val="1500"/>
              </a:spcAft>
              <a:buClr>
                <a:schemeClr val="dk1"/>
              </a:buClr>
              <a:buSzPts val="852"/>
              <a:buNone/>
            </a:pPr>
            <a:r>
              <a:rPr lang="el" sz="1400" dirty="0">
                <a:solidFill>
                  <a:schemeClr val="dk1"/>
                </a:solidFill>
                <a:latin typeface="Georgia"/>
                <a:ea typeface="Georgia"/>
                <a:cs typeface="Georgia"/>
                <a:sym typeface="Georgia"/>
              </a:rPr>
              <a:t>The Museum of National Resistance is housed in </a:t>
            </a:r>
            <a:r>
              <a:rPr lang="en-US" sz="1400" dirty="0" smtClean="0">
                <a:solidFill>
                  <a:schemeClr val="dk1"/>
                </a:solidFill>
                <a:latin typeface="Georgia"/>
                <a:ea typeface="Georgia"/>
                <a:cs typeface="Georgia"/>
                <a:sym typeface="Georgia"/>
              </a:rPr>
              <a:t>a</a:t>
            </a:r>
            <a:r>
              <a:rPr lang="el" sz="1400" dirty="0" smtClean="0">
                <a:solidFill>
                  <a:schemeClr val="dk1"/>
                </a:solidFill>
                <a:latin typeface="Georgia"/>
                <a:ea typeface="Georgia"/>
                <a:cs typeface="Georgia"/>
                <a:sym typeface="Georgia"/>
              </a:rPr>
              <a:t> </a:t>
            </a:r>
            <a:r>
              <a:rPr lang="el" sz="1400" dirty="0">
                <a:solidFill>
                  <a:schemeClr val="dk1"/>
                </a:solidFill>
                <a:latin typeface="Georgia"/>
                <a:ea typeface="Georgia"/>
                <a:cs typeface="Georgia"/>
                <a:sym typeface="Georgia"/>
              </a:rPr>
              <a:t>building </a:t>
            </a:r>
            <a:r>
              <a:rPr lang="en-US" sz="1400" dirty="0" smtClean="0">
                <a:solidFill>
                  <a:schemeClr val="dk1"/>
                </a:solidFill>
                <a:latin typeface="Georgia"/>
                <a:ea typeface="Georgia"/>
                <a:cs typeface="Georgia"/>
                <a:sym typeface="Georgia"/>
              </a:rPr>
              <a:t>from</a:t>
            </a:r>
            <a:r>
              <a:rPr lang="el" sz="1400" dirty="0" smtClean="0">
                <a:solidFill>
                  <a:schemeClr val="dk1"/>
                </a:solidFill>
                <a:latin typeface="Georgia"/>
                <a:ea typeface="Georgia"/>
                <a:cs typeface="Georgia"/>
                <a:sym typeface="Georgia"/>
              </a:rPr>
              <a:t> </a:t>
            </a:r>
            <a:r>
              <a:rPr lang="el" sz="1400" dirty="0">
                <a:solidFill>
                  <a:schemeClr val="dk1"/>
                </a:solidFill>
                <a:latin typeface="Georgia"/>
                <a:ea typeface="Georgia"/>
                <a:cs typeface="Georgia"/>
                <a:sym typeface="Georgia"/>
              </a:rPr>
              <a:t>the 18th </a:t>
            </a:r>
            <a:r>
              <a:rPr lang="el" sz="1400" dirty="0" smtClean="0">
                <a:solidFill>
                  <a:schemeClr val="dk1"/>
                </a:solidFill>
                <a:latin typeface="Georgia"/>
                <a:ea typeface="Georgia"/>
                <a:cs typeface="Georgia"/>
                <a:sym typeface="Georgia"/>
              </a:rPr>
              <a:t>century</a:t>
            </a:r>
            <a:r>
              <a:rPr lang="en-US" sz="1400" dirty="0" smtClean="0">
                <a:solidFill>
                  <a:schemeClr val="dk1"/>
                </a:solidFill>
                <a:latin typeface="Georgia"/>
                <a:ea typeface="Georgia"/>
                <a:cs typeface="Georgia"/>
                <a:sym typeface="Georgia"/>
              </a:rPr>
              <a:t> that was used as </a:t>
            </a:r>
            <a:r>
              <a:rPr lang="en-US" sz="1400" dirty="0" err="1" smtClean="0">
                <a:solidFill>
                  <a:schemeClr val="dk1"/>
                </a:solidFill>
                <a:latin typeface="Georgia"/>
                <a:ea typeface="Georgia"/>
                <a:cs typeface="Georgia"/>
                <a:sym typeface="Georgia"/>
              </a:rPr>
              <a:t>pr</a:t>
            </a:r>
            <a:r>
              <a:rPr lang="el" sz="1400" dirty="0" smtClean="0">
                <a:solidFill>
                  <a:schemeClr val="dk1"/>
                </a:solidFill>
                <a:latin typeface="Georgia"/>
                <a:ea typeface="Georgia"/>
                <a:cs typeface="Georgia"/>
                <a:sym typeface="Georgia"/>
              </a:rPr>
              <a:t>ison</a:t>
            </a:r>
            <a:r>
              <a:rPr lang="en-US" sz="1400" dirty="0" smtClean="0">
                <a:solidFill>
                  <a:schemeClr val="dk1"/>
                </a:solidFill>
                <a:latin typeface="Georgia"/>
                <a:ea typeface="Georgia"/>
                <a:cs typeface="Georgia"/>
                <a:sym typeface="Georgia"/>
              </a:rPr>
              <a:t>, </a:t>
            </a:r>
            <a:r>
              <a:rPr lang="el" sz="1400" dirty="0" smtClean="0">
                <a:solidFill>
                  <a:schemeClr val="dk1"/>
                </a:solidFill>
                <a:latin typeface="Georgia"/>
                <a:ea typeface="Georgia"/>
                <a:cs typeface="Georgia"/>
                <a:sym typeface="Georgia"/>
              </a:rPr>
              <a:t>on </a:t>
            </a:r>
            <a:r>
              <a:rPr lang="el" sz="1400" dirty="0">
                <a:solidFill>
                  <a:schemeClr val="dk1"/>
                </a:solidFill>
                <a:latin typeface="Georgia"/>
                <a:ea typeface="Georgia"/>
                <a:cs typeface="Georgia"/>
                <a:sym typeface="Georgia"/>
              </a:rPr>
              <a:t>Ioustinianou Street. </a:t>
            </a:r>
            <a:endParaRPr sz="1400" dirty="0">
              <a:solidFill>
                <a:schemeClr val="dk1"/>
              </a:solidFill>
              <a:latin typeface="Georgia"/>
              <a:ea typeface="Georgia"/>
              <a:cs typeface="Georgia"/>
              <a:sym typeface="Georgia"/>
            </a:endParaRPr>
          </a:p>
        </p:txBody>
      </p:sp>
      <p:sp>
        <p:nvSpPr>
          <p:cNvPr id="287" name="Google Shape;287;p37"/>
          <p:cNvSpPr txBox="1"/>
          <p:nvPr/>
        </p:nvSpPr>
        <p:spPr>
          <a:xfrm>
            <a:off x="56398" y="3818718"/>
            <a:ext cx="5625000" cy="983856"/>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80000"/>
              </a:lnSpc>
              <a:spcBef>
                <a:spcPts val="1200"/>
              </a:spcBef>
              <a:spcAft>
                <a:spcPts val="1500"/>
              </a:spcAft>
              <a:buNone/>
            </a:pPr>
            <a:r>
              <a:rPr lang="el" dirty="0" smtClean="0">
                <a:solidFill>
                  <a:schemeClr val="dk1"/>
                </a:solidFill>
                <a:latin typeface="Georgia"/>
                <a:ea typeface="Georgia"/>
                <a:cs typeface="Georgia"/>
                <a:sym typeface="Georgia"/>
              </a:rPr>
              <a:t>The </a:t>
            </a:r>
            <a:r>
              <a:rPr lang="el" dirty="0">
                <a:solidFill>
                  <a:schemeClr val="dk1"/>
                </a:solidFill>
                <a:latin typeface="Georgia"/>
                <a:ea typeface="Georgia"/>
                <a:cs typeface="Georgia"/>
                <a:sym typeface="Georgia"/>
              </a:rPr>
              <a:t>objects of the exhibition concern the period of the Greek-Italian war, the Occupation and the National Resistance (1940 - 1944).</a:t>
            </a:r>
            <a:endParaRPr dirty="0">
              <a:latin typeface="Average"/>
              <a:ea typeface="Average"/>
              <a:cs typeface="Average"/>
              <a:sym typeface="Average"/>
            </a:endParaRPr>
          </a:p>
        </p:txBody>
      </p:sp>
    </p:spTree>
  </p:cSld>
  <p:clrMapOvr>
    <a:masterClrMapping/>
  </p:clrMapOvr>
  <mc:AlternateContent xmlns:mc="http://schemas.openxmlformats.org/markup-compatibility/2006">
    <mc:Choice xmlns:p14="http://schemas.microsoft.com/office/powerpoint/2010/main" Requires="p14">
      <p:transition spd="slow" p14:dur="2000" advTm="12117"/>
    </mc:Choice>
    <mc:Fallback>
      <p:transition spd="slow" advTm="12117"/>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8"/>
          <p:cNvPicPr preferRelativeResize="0"/>
          <p:nvPr/>
        </p:nvPicPr>
        <p:blipFill>
          <a:blip r:embed="rId3">
            <a:alphaModFix/>
          </a:blip>
          <a:stretch>
            <a:fillRect/>
          </a:stretch>
        </p:blipFill>
        <p:spPr>
          <a:xfrm>
            <a:off x="5179010" y="2571750"/>
            <a:ext cx="3823266" cy="2312125"/>
          </a:xfrm>
          <a:prstGeom prst="rect">
            <a:avLst/>
          </a:prstGeom>
          <a:noFill/>
          <a:ln w="9525" cap="flat" cmpd="sng">
            <a:solidFill>
              <a:srgbClr val="000000"/>
            </a:solidFill>
            <a:prstDash val="solid"/>
            <a:round/>
            <a:headEnd type="none" w="sm" len="sm"/>
            <a:tailEnd type="none" w="sm" len="sm"/>
          </a:ln>
        </p:spPr>
      </p:pic>
      <p:sp>
        <p:nvSpPr>
          <p:cNvPr id="293" name="Google Shape;293;p38"/>
          <p:cNvSpPr txBox="1">
            <a:spLocks noGrp="1"/>
          </p:cNvSpPr>
          <p:nvPr>
            <p:ph type="title"/>
          </p:nvPr>
        </p:nvSpPr>
        <p:spPr>
          <a:xfrm>
            <a:off x="311700" y="401775"/>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ctr" rtl="0">
              <a:spcBef>
                <a:spcPts val="1200"/>
              </a:spcBef>
              <a:spcAft>
                <a:spcPts val="0"/>
              </a:spcAft>
              <a:buClr>
                <a:schemeClr val="dk1"/>
              </a:buClr>
              <a:buSzPct val="52105"/>
              <a:buFont typeface="Arial"/>
              <a:buNone/>
            </a:pPr>
            <a:r>
              <a:rPr lang="el" sz="2111" u="sng">
                <a:latin typeface="Georgia"/>
                <a:ea typeface="Georgia"/>
                <a:cs typeface="Georgia"/>
                <a:sym typeface="Georgia"/>
              </a:rPr>
              <a:t>Museum of Cereals and Flour</a:t>
            </a:r>
            <a:endParaRPr sz="2111" u="sng">
              <a:latin typeface="Georgia"/>
              <a:ea typeface="Georgia"/>
              <a:cs typeface="Georgia"/>
              <a:sym typeface="Georgia"/>
            </a:endParaRPr>
          </a:p>
          <a:p>
            <a:pPr marL="0" lvl="0" indent="0" algn="l" rtl="0">
              <a:spcBef>
                <a:spcPts val="1500"/>
              </a:spcBef>
              <a:spcAft>
                <a:spcPts val="0"/>
              </a:spcAft>
              <a:buNone/>
            </a:pPr>
            <a:endParaRPr/>
          </a:p>
        </p:txBody>
      </p:sp>
      <p:pic>
        <p:nvPicPr>
          <p:cNvPr id="294" name="Google Shape;294;p38"/>
          <p:cNvPicPr preferRelativeResize="0"/>
          <p:nvPr/>
        </p:nvPicPr>
        <p:blipFill>
          <a:blip r:embed="rId4">
            <a:alphaModFix/>
          </a:blip>
          <a:stretch>
            <a:fillRect/>
          </a:stretch>
        </p:blipFill>
        <p:spPr>
          <a:xfrm>
            <a:off x="248675" y="2751875"/>
            <a:ext cx="3612726" cy="2132000"/>
          </a:xfrm>
          <a:prstGeom prst="rect">
            <a:avLst/>
          </a:prstGeom>
          <a:noFill/>
          <a:ln w="9525" cap="flat" cmpd="sng">
            <a:solidFill>
              <a:srgbClr val="000000"/>
            </a:solidFill>
            <a:prstDash val="solid"/>
            <a:round/>
            <a:headEnd type="none" w="sm" len="sm"/>
            <a:tailEnd type="none" w="sm" len="sm"/>
          </a:ln>
        </p:spPr>
      </p:pic>
      <p:sp>
        <p:nvSpPr>
          <p:cNvPr id="295" name="Google Shape;295;p38"/>
          <p:cNvSpPr txBox="1">
            <a:spLocks noGrp="1"/>
          </p:cNvSpPr>
          <p:nvPr>
            <p:ph type="body" idx="4294967295"/>
          </p:nvPr>
        </p:nvSpPr>
        <p:spPr>
          <a:xfrm>
            <a:off x="311700" y="1051625"/>
            <a:ext cx="8520600" cy="7791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80000"/>
              </a:lnSpc>
              <a:spcBef>
                <a:spcPts val="1200"/>
              </a:spcBef>
              <a:spcAft>
                <a:spcPts val="1500"/>
              </a:spcAft>
              <a:buClr>
                <a:schemeClr val="dk1"/>
              </a:buClr>
              <a:buSzPts val="688"/>
              <a:buFont typeface="Arial"/>
              <a:buNone/>
            </a:pPr>
            <a:r>
              <a:rPr lang="el" sz="1400">
                <a:solidFill>
                  <a:schemeClr val="dk1"/>
                </a:solidFill>
                <a:latin typeface="Georgia"/>
                <a:ea typeface="Georgia"/>
                <a:cs typeface="Georgia"/>
                <a:sym typeface="Georgia"/>
              </a:rPr>
              <a:t>A modern museum that is  linked with the memories and the life of this place, created  in the Mill of Pappas. The  subject is the golden cereal, the wheat, which has been produced for hundreds of years in the land of Thessaly.</a:t>
            </a:r>
            <a:endParaRPr sz="1400">
              <a:latin typeface="Georgia"/>
              <a:ea typeface="Georgia"/>
              <a:cs typeface="Georgia"/>
              <a:sym typeface="Georgia"/>
            </a:endParaRPr>
          </a:p>
        </p:txBody>
      </p:sp>
      <p:pic>
        <p:nvPicPr>
          <p:cNvPr id="296" name="Google Shape;296;p38"/>
          <p:cNvPicPr preferRelativeResize="0"/>
          <p:nvPr/>
        </p:nvPicPr>
        <p:blipFill rotWithShape="1">
          <a:blip r:embed="rId5">
            <a:alphaModFix/>
          </a:blip>
          <a:srcRect l="21473" t="2520" r="19647" b="1657"/>
          <a:stretch/>
        </p:blipFill>
        <p:spPr>
          <a:xfrm>
            <a:off x="3379763" y="1989200"/>
            <a:ext cx="2384475" cy="2607475"/>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16182"/>
    </mc:Choice>
    <mc:Fallback>
      <p:transition spd="slow" advTm="16182"/>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9"/>
          <p:cNvSpPr txBox="1">
            <a:spLocks noGrp="1"/>
          </p:cNvSpPr>
          <p:nvPr>
            <p:ph type="title"/>
          </p:nvPr>
        </p:nvSpPr>
        <p:spPr>
          <a:xfrm>
            <a:off x="311700" y="26490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fontScale="90000"/>
          </a:bodyPr>
          <a:lstStyle/>
          <a:p>
            <a:pPr marL="0" lvl="0" indent="0" algn="ctr" rtl="0">
              <a:spcBef>
                <a:spcPts val="1200"/>
              </a:spcBef>
              <a:spcAft>
                <a:spcPts val="0"/>
              </a:spcAft>
              <a:buNone/>
            </a:pPr>
            <a:r>
              <a:rPr lang="el" sz="1900" u="sng">
                <a:latin typeface="Georgia"/>
                <a:ea typeface="Georgia"/>
                <a:cs typeface="Georgia"/>
                <a:sym typeface="Georgia"/>
              </a:rPr>
              <a:t>Municipal Art Gallery </a:t>
            </a:r>
            <a:endParaRPr sz="1900" u="sng">
              <a:latin typeface="Georgia"/>
              <a:ea typeface="Georgia"/>
              <a:cs typeface="Georgia"/>
              <a:sym typeface="Georgia"/>
            </a:endParaRPr>
          </a:p>
        </p:txBody>
      </p:sp>
      <p:pic>
        <p:nvPicPr>
          <p:cNvPr id="302" name="Google Shape;302;p39"/>
          <p:cNvPicPr preferRelativeResize="0"/>
          <p:nvPr/>
        </p:nvPicPr>
        <p:blipFill rotWithShape="1">
          <a:blip r:embed="rId3">
            <a:alphaModFix/>
          </a:blip>
          <a:srcRect l="5745" t="10401" r="6803" b="22231"/>
          <a:stretch/>
        </p:blipFill>
        <p:spPr>
          <a:xfrm>
            <a:off x="5231325" y="2708975"/>
            <a:ext cx="3600975" cy="2185050"/>
          </a:xfrm>
          <a:prstGeom prst="rect">
            <a:avLst/>
          </a:prstGeom>
          <a:noFill/>
          <a:ln w="9525" cap="flat" cmpd="sng">
            <a:solidFill>
              <a:srgbClr val="000000"/>
            </a:solidFill>
            <a:prstDash val="solid"/>
            <a:round/>
            <a:headEnd type="none" w="sm" len="sm"/>
            <a:tailEnd type="none" w="sm" len="sm"/>
          </a:ln>
        </p:spPr>
      </p:pic>
      <p:sp>
        <p:nvSpPr>
          <p:cNvPr id="303" name="Google Shape;303;p39"/>
          <p:cNvSpPr txBox="1"/>
          <p:nvPr/>
        </p:nvSpPr>
        <p:spPr>
          <a:xfrm>
            <a:off x="3048000" y="3264175"/>
            <a:ext cx="1437600" cy="70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04" name="Google Shape;304;p39"/>
          <p:cNvPicPr preferRelativeResize="0"/>
          <p:nvPr/>
        </p:nvPicPr>
        <p:blipFill>
          <a:blip r:embed="rId4">
            <a:alphaModFix/>
          </a:blip>
          <a:stretch>
            <a:fillRect/>
          </a:stretch>
        </p:blipFill>
        <p:spPr>
          <a:xfrm>
            <a:off x="2674525" y="2018000"/>
            <a:ext cx="3600975" cy="2185050"/>
          </a:xfrm>
          <a:prstGeom prst="rect">
            <a:avLst/>
          </a:prstGeom>
          <a:noFill/>
          <a:ln w="9525" cap="flat" cmpd="sng">
            <a:solidFill>
              <a:srgbClr val="000000"/>
            </a:solidFill>
            <a:prstDash val="solid"/>
            <a:round/>
            <a:headEnd type="none" w="sm" len="sm"/>
            <a:tailEnd type="none" w="sm" len="sm"/>
          </a:ln>
        </p:spPr>
      </p:pic>
      <p:sp>
        <p:nvSpPr>
          <p:cNvPr id="305" name="Google Shape;305;p39"/>
          <p:cNvSpPr txBox="1">
            <a:spLocks noGrp="1"/>
          </p:cNvSpPr>
          <p:nvPr>
            <p:ph type="body" idx="4294967295"/>
          </p:nvPr>
        </p:nvSpPr>
        <p:spPr>
          <a:xfrm>
            <a:off x="311700" y="873988"/>
            <a:ext cx="8520600" cy="1144012"/>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l" sz="1400" dirty="0">
                <a:solidFill>
                  <a:schemeClr val="dk1"/>
                </a:solidFill>
                <a:latin typeface="Georgia"/>
                <a:ea typeface="Georgia"/>
                <a:cs typeface="Georgia"/>
                <a:sym typeface="Georgia"/>
              </a:rPr>
              <a:t>The Municipal Gallery of Larissa - GI Museum Katsigra was founded in 1983,  </a:t>
            </a:r>
            <a:r>
              <a:rPr lang="en-US" sz="1400" dirty="0" smtClean="0">
                <a:solidFill>
                  <a:schemeClr val="dk1"/>
                </a:solidFill>
                <a:latin typeface="Georgia"/>
                <a:ea typeface="Georgia"/>
                <a:cs typeface="Georgia"/>
                <a:sym typeface="Georgia"/>
              </a:rPr>
              <a:t>when</a:t>
            </a:r>
            <a:r>
              <a:rPr lang="el" sz="1400" dirty="0" smtClean="0">
                <a:solidFill>
                  <a:schemeClr val="dk1"/>
                </a:solidFill>
                <a:latin typeface="Georgia"/>
                <a:ea typeface="Georgia"/>
                <a:cs typeface="Georgia"/>
                <a:sym typeface="Georgia"/>
              </a:rPr>
              <a:t> </a:t>
            </a:r>
            <a:r>
              <a:rPr lang="el" sz="1400" dirty="0">
                <a:solidFill>
                  <a:schemeClr val="dk1"/>
                </a:solidFill>
                <a:latin typeface="Georgia"/>
                <a:ea typeface="Georgia"/>
                <a:cs typeface="Georgia"/>
                <a:sym typeface="Georgia"/>
              </a:rPr>
              <a:t>the </a:t>
            </a:r>
            <a:r>
              <a:rPr lang="el" sz="1400" dirty="0" smtClean="0">
                <a:solidFill>
                  <a:schemeClr val="dk1"/>
                </a:solidFill>
                <a:latin typeface="Georgia"/>
                <a:ea typeface="Georgia"/>
                <a:cs typeface="Georgia"/>
                <a:sym typeface="Georgia"/>
              </a:rPr>
              <a:t>doctor </a:t>
            </a:r>
            <a:r>
              <a:rPr lang="el" sz="1400" dirty="0">
                <a:solidFill>
                  <a:schemeClr val="dk1"/>
                </a:solidFill>
                <a:latin typeface="Georgia"/>
                <a:ea typeface="Georgia"/>
                <a:cs typeface="Georgia"/>
                <a:sym typeface="Georgia"/>
              </a:rPr>
              <a:t>and collector Georgios I. Katsigras  donated his Collection to the Municipality of Larissa</a:t>
            </a:r>
            <a:r>
              <a:rPr lang="el" sz="1400" dirty="0" smtClean="0">
                <a:solidFill>
                  <a:schemeClr val="dk1"/>
                </a:solidFill>
                <a:latin typeface="Georgia"/>
                <a:ea typeface="Georgia"/>
                <a:cs typeface="Georgia"/>
                <a:sym typeface="Georgia"/>
              </a:rPr>
              <a:t>.</a:t>
            </a:r>
            <a:r>
              <a:rPr lang="en-US" sz="1400" dirty="0" smtClean="0">
                <a:solidFill>
                  <a:schemeClr val="dk1"/>
                </a:solidFill>
                <a:latin typeface="Georgia"/>
                <a:ea typeface="Georgia"/>
                <a:cs typeface="Georgia"/>
                <a:sym typeface="Georgia"/>
              </a:rPr>
              <a:t>                                                </a:t>
            </a:r>
            <a:r>
              <a:rPr lang="el" sz="1400" dirty="0" smtClean="0">
                <a:solidFill>
                  <a:schemeClr val="dk1"/>
                </a:solidFill>
                <a:latin typeface="Georgia"/>
                <a:ea typeface="Georgia"/>
                <a:cs typeface="Georgia"/>
                <a:sym typeface="Georgia"/>
              </a:rPr>
              <a:t> </a:t>
            </a:r>
            <a:r>
              <a:rPr lang="el" sz="1400" dirty="0">
                <a:solidFill>
                  <a:schemeClr val="dk1"/>
                </a:solidFill>
                <a:latin typeface="Georgia"/>
                <a:ea typeface="Georgia"/>
                <a:cs typeface="Georgia"/>
                <a:sym typeface="Georgia"/>
              </a:rPr>
              <a:t>The Katsigras Collection  includes 780 works - paintings, engravings and drawings - from the 19th to the middle of the 20th century.</a:t>
            </a:r>
            <a:endParaRPr sz="1400" dirty="0"/>
          </a:p>
        </p:txBody>
      </p:sp>
      <p:sp>
        <p:nvSpPr>
          <p:cNvPr id="306" name="Google Shape;306;p39"/>
          <p:cNvSpPr txBox="1"/>
          <p:nvPr/>
        </p:nvSpPr>
        <p:spPr>
          <a:xfrm>
            <a:off x="4269350" y="3350650"/>
            <a:ext cx="589200" cy="1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07" name="Google Shape;307;p39"/>
          <p:cNvPicPr preferRelativeResize="0"/>
          <p:nvPr/>
        </p:nvPicPr>
        <p:blipFill>
          <a:blip r:embed="rId5">
            <a:alphaModFix/>
          </a:blip>
          <a:stretch>
            <a:fillRect/>
          </a:stretch>
        </p:blipFill>
        <p:spPr>
          <a:xfrm>
            <a:off x="311700" y="2911350"/>
            <a:ext cx="3293050" cy="1982675"/>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16689"/>
    </mc:Choice>
    <mc:Fallback>
      <p:transition spd="slow" advTm="16689"/>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0"/>
          <p:cNvSpPr txBox="1">
            <a:spLocks noGrp="1"/>
          </p:cNvSpPr>
          <p:nvPr>
            <p:ph type="ctrTitle"/>
          </p:nvPr>
        </p:nvSpPr>
        <p:spPr>
          <a:xfrm>
            <a:off x="311700" y="804475"/>
            <a:ext cx="8520600" cy="1973100"/>
          </a:xfrm>
          <a:prstGeom prst="rect">
            <a:avLst/>
          </a:prstGeom>
        </p:spPr>
        <p:txBody>
          <a:bodyPr spcFirstLastPara="1" wrap="square" lIns="91425" tIns="91425" rIns="91425" bIns="91425" anchor="b" anchorCtr="0">
            <a:normAutofit fontScale="90000"/>
          </a:bodyPr>
          <a:lstStyle/>
          <a:p>
            <a:pPr marL="0" lvl="0" indent="0" algn="l" rtl="0">
              <a:lnSpc>
                <a:spcPct val="115000"/>
              </a:lnSpc>
              <a:spcBef>
                <a:spcPts val="0"/>
              </a:spcBef>
              <a:spcAft>
                <a:spcPts val="0"/>
              </a:spcAft>
              <a:buNone/>
            </a:pPr>
            <a:endParaRPr sz="3200" dirty="0"/>
          </a:p>
          <a:p>
            <a:pPr marL="0" lvl="0" indent="0" algn="l" rtl="0">
              <a:lnSpc>
                <a:spcPct val="115000"/>
              </a:lnSpc>
              <a:spcBef>
                <a:spcPts val="1200"/>
              </a:spcBef>
              <a:spcAft>
                <a:spcPts val="0"/>
              </a:spcAft>
              <a:buNone/>
            </a:pPr>
            <a:endParaRPr sz="1700" i="1" dirty="0">
              <a:latin typeface="Nunito"/>
              <a:ea typeface="Nunito"/>
              <a:cs typeface="Nunito"/>
              <a:sym typeface="Nunito"/>
            </a:endParaRPr>
          </a:p>
          <a:p>
            <a:pPr marL="0" lvl="0" indent="0" algn="l" rtl="0">
              <a:lnSpc>
                <a:spcPct val="115000"/>
              </a:lnSpc>
              <a:spcBef>
                <a:spcPts val="1200"/>
              </a:spcBef>
              <a:spcAft>
                <a:spcPts val="0"/>
              </a:spcAft>
              <a:buNone/>
            </a:pPr>
            <a:endParaRPr sz="1700" i="1" dirty="0">
              <a:latin typeface="Nunito"/>
              <a:ea typeface="Nunito"/>
              <a:cs typeface="Nunito"/>
              <a:sym typeface="Nunito"/>
            </a:endParaRPr>
          </a:p>
          <a:p>
            <a:pPr marL="0" lvl="0" indent="0" algn="l" rtl="0">
              <a:lnSpc>
                <a:spcPct val="115000"/>
              </a:lnSpc>
              <a:spcBef>
                <a:spcPts val="1200"/>
              </a:spcBef>
              <a:spcAft>
                <a:spcPts val="0"/>
              </a:spcAft>
              <a:buNone/>
            </a:pPr>
            <a:endParaRPr sz="2800" b="1" dirty="0">
              <a:latin typeface="Maven Pro"/>
              <a:ea typeface="Maven Pro"/>
              <a:cs typeface="Maven Pro"/>
              <a:sym typeface="Maven Pro"/>
            </a:endParaRPr>
          </a:p>
          <a:p>
            <a:pPr marL="0" lvl="0" indent="0" algn="l" rtl="0">
              <a:lnSpc>
                <a:spcPct val="115000"/>
              </a:lnSpc>
              <a:spcBef>
                <a:spcPts val="1200"/>
              </a:spcBef>
              <a:spcAft>
                <a:spcPts val="0"/>
              </a:spcAft>
              <a:buNone/>
            </a:pPr>
            <a:endParaRPr sz="2800" b="1" dirty="0">
              <a:latin typeface="Maven Pro"/>
              <a:ea typeface="Maven Pro"/>
              <a:cs typeface="Maven Pro"/>
              <a:sym typeface="Maven Pro"/>
            </a:endParaRPr>
          </a:p>
          <a:p>
            <a:pPr marL="0" lvl="0" indent="0" algn="ctr" rtl="0">
              <a:lnSpc>
                <a:spcPct val="115000"/>
              </a:lnSpc>
              <a:spcBef>
                <a:spcPts val="1200"/>
              </a:spcBef>
              <a:spcAft>
                <a:spcPts val="0"/>
              </a:spcAft>
              <a:buNone/>
            </a:pPr>
            <a:r>
              <a:rPr lang="el" sz="2800" b="1" dirty="0">
                <a:latin typeface="Georgia"/>
                <a:ea typeface="Georgia"/>
                <a:cs typeface="Georgia"/>
                <a:sym typeface="Georgia"/>
              </a:rPr>
              <a:t>Saint Achilles</a:t>
            </a:r>
            <a:endParaRPr sz="2800" b="1" dirty="0">
              <a:latin typeface="Georgia"/>
              <a:ea typeface="Georgia"/>
              <a:cs typeface="Georgia"/>
              <a:sym typeface="Georgia"/>
            </a:endParaRPr>
          </a:p>
          <a:p>
            <a:pPr marL="0" lvl="0" indent="0" algn="l" rtl="0">
              <a:lnSpc>
                <a:spcPct val="115000"/>
              </a:lnSpc>
              <a:spcBef>
                <a:spcPts val="1200"/>
              </a:spcBef>
              <a:spcAft>
                <a:spcPts val="0"/>
              </a:spcAft>
              <a:buNone/>
            </a:pPr>
            <a:r>
              <a:rPr lang="el" sz="1700" dirty="0">
                <a:latin typeface="Georgia"/>
                <a:ea typeface="Georgia"/>
                <a:cs typeface="Georgia"/>
                <a:sym typeface="Georgia"/>
              </a:rPr>
              <a:t>I</a:t>
            </a:r>
            <a:r>
              <a:rPr lang="el" sz="1600" dirty="0">
                <a:latin typeface="Georgia"/>
                <a:ea typeface="Georgia"/>
                <a:cs typeface="Georgia"/>
                <a:sym typeface="Georgia"/>
              </a:rPr>
              <a:t>s located on the Fortress </a:t>
            </a:r>
            <a:r>
              <a:rPr lang="el" sz="1600" dirty="0" smtClean="0">
                <a:latin typeface="Georgia"/>
                <a:ea typeface="Georgia"/>
                <a:cs typeface="Georgia"/>
                <a:sym typeface="Georgia"/>
              </a:rPr>
              <a:t>hill</a:t>
            </a:r>
            <a:r>
              <a:rPr lang="en-US" sz="1600" dirty="0" smtClean="0">
                <a:latin typeface="Georgia"/>
                <a:ea typeface="Georgia"/>
                <a:cs typeface="Georgia"/>
                <a:sym typeface="Georgia"/>
              </a:rPr>
              <a:t>,</a:t>
            </a:r>
            <a:r>
              <a:rPr lang="el" sz="1600" dirty="0" smtClean="0">
                <a:latin typeface="Georgia"/>
                <a:ea typeface="Georgia"/>
                <a:cs typeface="Georgia"/>
                <a:sym typeface="Georgia"/>
              </a:rPr>
              <a:t>  </a:t>
            </a:r>
            <a:r>
              <a:rPr lang="el" sz="1600" dirty="0">
                <a:latin typeface="Georgia"/>
                <a:ea typeface="Georgia"/>
                <a:cs typeface="Georgia"/>
                <a:sym typeface="Georgia"/>
              </a:rPr>
              <a:t>at the highest place of the city and has view to the park of Alcazar and the Pinios river that crosses the city. </a:t>
            </a:r>
            <a:r>
              <a:rPr lang="en-US" sz="1600" dirty="0" smtClean="0">
                <a:latin typeface="Georgia"/>
                <a:ea typeface="Georgia"/>
                <a:cs typeface="Georgia"/>
                <a:sym typeface="Georgia"/>
              </a:rPr>
              <a:t>                                                                                                                                                     </a:t>
            </a:r>
            <a:r>
              <a:rPr lang="el" sz="1600" dirty="0" smtClean="0">
                <a:latin typeface="Georgia"/>
                <a:ea typeface="Georgia"/>
                <a:cs typeface="Georgia"/>
                <a:sym typeface="Georgia"/>
              </a:rPr>
              <a:t>It </a:t>
            </a:r>
            <a:r>
              <a:rPr lang="el" sz="1600" dirty="0">
                <a:latin typeface="Georgia"/>
                <a:ea typeface="Georgia"/>
                <a:cs typeface="Georgia"/>
                <a:sym typeface="Georgia"/>
              </a:rPr>
              <a:t>is the most important pilgrimage of our city as it hosts  the relics of Saint Achilles. His memory is celebrated with the greatest formality on  May 15th. </a:t>
            </a:r>
            <a:endParaRPr sz="2088" dirty="0">
              <a:latin typeface="Georgia"/>
              <a:ea typeface="Georgia"/>
              <a:cs typeface="Georgia"/>
              <a:sym typeface="Georgia"/>
            </a:endParaRPr>
          </a:p>
          <a:p>
            <a:pPr marL="0" lvl="0" indent="0" algn="ctr" rtl="0">
              <a:spcBef>
                <a:spcPts val="1200"/>
              </a:spcBef>
              <a:spcAft>
                <a:spcPts val="0"/>
              </a:spcAft>
              <a:buNone/>
            </a:pPr>
            <a:endParaRPr sz="4088" dirty="0"/>
          </a:p>
        </p:txBody>
      </p:sp>
      <p:sp>
        <p:nvSpPr>
          <p:cNvPr id="313" name="Google Shape;313;p40"/>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14" name="Google Shape;314;p40"/>
          <p:cNvPicPr preferRelativeResize="0"/>
          <p:nvPr/>
        </p:nvPicPr>
        <p:blipFill>
          <a:blip r:embed="rId3">
            <a:alphaModFix/>
          </a:blip>
          <a:stretch>
            <a:fillRect/>
          </a:stretch>
        </p:blipFill>
        <p:spPr>
          <a:xfrm>
            <a:off x="4679035" y="1998875"/>
            <a:ext cx="4262614" cy="2922926"/>
          </a:xfrm>
          <a:prstGeom prst="rect">
            <a:avLst/>
          </a:prstGeom>
          <a:noFill/>
          <a:ln>
            <a:noFill/>
          </a:ln>
        </p:spPr>
      </p:pic>
      <p:pic>
        <p:nvPicPr>
          <p:cNvPr id="315" name="Google Shape;315;p40"/>
          <p:cNvPicPr preferRelativeResize="0"/>
          <p:nvPr/>
        </p:nvPicPr>
        <p:blipFill>
          <a:blip r:embed="rId4">
            <a:alphaModFix/>
          </a:blip>
          <a:stretch>
            <a:fillRect/>
          </a:stretch>
        </p:blipFill>
        <p:spPr>
          <a:xfrm>
            <a:off x="169275" y="2220563"/>
            <a:ext cx="4402725" cy="270122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15965"/>
    </mc:Choice>
    <mc:Fallback>
      <p:transition spd="slow" advTm="15965"/>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1"/>
          <p:cNvSpPr txBox="1">
            <a:spLocks noGrp="1"/>
          </p:cNvSpPr>
          <p:nvPr>
            <p:ph type="ctrTitle"/>
          </p:nvPr>
        </p:nvSpPr>
        <p:spPr>
          <a:xfrm>
            <a:off x="671258" y="990800"/>
            <a:ext cx="7801500" cy="1730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l" sz="3900" i="1" u="sng">
                <a:latin typeface="Georgia"/>
                <a:ea typeface="Georgia"/>
                <a:cs typeface="Georgia"/>
                <a:sym typeface="Georgia"/>
              </a:rPr>
              <a:t>Squares and Parks </a:t>
            </a:r>
            <a:endParaRPr sz="3900" i="1" u="sng">
              <a:latin typeface="Georgia"/>
              <a:ea typeface="Georgia"/>
              <a:cs typeface="Georgia"/>
              <a:sym typeface="Georgia"/>
            </a:endParaRPr>
          </a:p>
        </p:txBody>
      </p:sp>
    </p:spTree>
  </p:cSld>
  <p:clrMapOvr>
    <a:masterClrMapping/>
  </p:clrMapOvr>
  <mc:AlternateContent xmlns:mc="http://schemas.openxmlformats.org/markup-compatibility/2006">
    <mc:Choice xmlns:p14="http://schemas.microsoft.com/office/powerpoint/2010/main" Requires="p14">
      <p:transition spd="slow" p14:dur="2000" advTm="1774"/>
    </mc:Choice>
    <mc:Fallback>
      <p:transition spd="slow" advTm="177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p:nvPr/>
        </p:nvSpPr>
        <p:spPr>
          <a:xfrm>
            <a:off x="1718550" y="4166675"/>
            <a:ext cx="2496900" cy="57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75" name="Google Shape;75;p15"/>
          <p:cNvSpPr txBox="1"/>
          <p:nvPr/>
        </p:nvSpPr>
        <p:spPr>
          <a:xfrm>
            <a:off x="380950" y="210147"/>
            <a:ext cx="5618400" cy="640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l" dirty="0">
                <a:solidFill>
                  <a:schemeClr val="dk1"/>
                </a:solidFill>
                <a:latin typeface="Average"/>
                <a:ea typeface="Average"/>
                <a:cs typeface="Average"/>
                <a:sym typeface="Average"/>
              </a:rPr>
              <a:t>The city of Larissa lies  on the banks of the river </a:t>
            </a:r>
            <a:r>
              <a:rPr lang="el" dirty="0" smtClean="0">
                <a:solidFill>
                  <a:schemeClr val="dk1"/>
                </a:solidFill>
                <a:latin typeface="Average"/>
                <a:ea typeface="Average"/>
                <a:cs typeface="Average"/>
                <a:sym typeface="Average"/>
              </a:rPr>
              <a:t>Pinios</a:t>
            </a:r>
            <a:r>
              <a:rPr lang="en-US" dirty="0" smtClean="0">
                <a:solidFill>
                  <a:schemeClr val="dk1"/>
                </a:solidFill>
                <a:latin typeface="Average"/>
                <a:ea typeface="Average"/>
                <a:cs typeface="Average"/>
                <a:sym typeface="Average"/>
              </a:rPr>
              <a:t>,</a:t>
            </a:r>
            <a:r>
              <a:rPr lang="el" dirty="0" smtClean="0">
                <a:solidFill>
                  <a:schemeClr val="dk1"/>
                </a:solidFill>
                <a:latin typeface="Average"/>
                <a:ea typeface="Average"/>
                <a:cs typeface="Average"/>
                <a:sym typeface="Average"/>
              </a:rPr>
              <a:t> </a:t>
            </a:r>
            <a:r>
              <a:rPr lang="en-US" dirty="0" smtClean="0">
                <a:solidFill>
                  <a:schemeClr val="dk1"/>
                </a:solidFill>
                <a:latin typeface="Average"/>
                <a:ea typeface="Average"/>
                <a:cs typeface="Average"/>
                <a:sym typeface="Average"/>
              </a:rPr>
              <a:t>                          </a:t>
            </a:r>
            <a:r>
              <a:rPr lang="el" dirty="0" smtClean="0">
                <a:solidFill>
                  <a:schemeClr val="dk1"/>
                </a:solidFill>
                <a:latin typeface="Average"/>
                <a:ea typeface="Average"/>
                <a:cs typeface="Average"/>
                <a:sym typeface="Average"/>
              </a:rPr>
              <a:t>in </a:t>
            </a:r>
            <a:r>
              <a:rPr lang="el" dirty="0">
                <a:solidFill>
                  <a:schemeClr val="dk1"/>
                </a:solidFill>
                <a:latin typeface="Average"/>
                <a:ea typeface="Average"/>
                <a:cs typeface="Average"/>
                <a:sym typeface="Average"/>
              </a:rPr>
              <a:t>the center of the eastern part of the Thessalian plain.</a:t>
            </a:r>
            <a:endParaRPr dirty="0">
              <a:solidFill>
                <a:schemeClr val="dk1"/>
              </a:solidFill>
              <a:latin typeface="Average"/>
              <a:ea typeface="Average"/>
              <a:cs typeface="Average"/>
              <a:sym typeface="Average"/>
            </a:endParaRPr>
          </a:p>
        </p:txBody>
      </p:sp>
      <p:sp>
        <p:nvSpPr>
          <p:cNvPr id="76" name="Google Shape;76;p15"/>
          <p:cNvSpPr txBox="1"/>
          <p:nvPr/>
        </p:nvSpPr>
        <p:spPr>
          <a:xfrm>
            <a:off x="313400" y="1047475"/>
            <a:ext cx="4990200" cy="8265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lvl="0"/>
            <a:r>
              <a:rPr lang="el" dirty="0">
                <a:solidFill>
                  <a:schemeClr val="dk1"/>
                </a:solidFill>
                <a:latin typeface="Georgia"/>
                <a:ea typeface="Georgia"/>
                <a:cs typeface="Georgia"/>
                <a:sym typeface="Georgia"/>
              </a:rPr>
              <a:t>The altitude of the city </a:t>
            </a:r>
            <a:r>
              <a:rPr lang="el" dirty="0" smtClean="0">
                <a:solidFill>
                  <a:schemeClr val="dk1"/>
                </a:solidFill>
                <a:latin typeface="Georgia"/>
                <a:ea typeface="Georgia"/>
                <a:cs typeface="Georgia"/>
                <a:sym typeface="Georgia"/>
              </a:rPr>
              <a:t>is </a:t>
            </a:r>
            <a:r>
              <a:rPr lang="el" dirty="0">
                <a:solidFill>
                  <a:schemeClr val="dk1"/>
                </a:solidFill>
                <a:latin typeface="Georgia"/>
                <a:ea typeface="Georgia"/>
                <a:cs typeface="Georgia"/>
                <a:sym typeface="Georgia"/>
              </a:rPr>
              <a:t>80 </a:t>
            </a:r>
            <a:r>
              <a:rPr lang="el" dirty="0" smtClean="0">
                <a:solidFill>
                  <a:schemeClr val="dk1"/>
                </a:solidFill>
                <a:latin typeface="Georgia"/>
                <a:ea typeface="Georgia"/>
                <a:cs typeface="Georgia"/>
                <a:sym typeface="Georgia"/>
              </a:rPr>
              <a:t>meters</a:t>
            </a:r>
            <a:r>
              <a:rPr lang="en-US" dirty="0" smtClean="0">
                <a:solidFill>
                  <a:schemeClr val="dk1"/>
                </a:solidFill>
                <a:latin typeface="Georgia"/>
                <a:ea typeface="Georgia"/>
                <a:cs typeface="Georgia"/>
                <a:sym typeface="Georgia"/>
              </a:rPr>
              <a:t> above</a:t>
            </a:r>
            <a:r>
              <a:rPr lang="el" dirty="0" smtClean="0">
                <a:solidFill>
                  <a:schemeClr val="dk1"/>
                </a:solidFill>
                <a:latin typeface="Georgia"/>
                <a:ea typeface="Georgia"/>
                <a:cs typeface="Georgia"/>
                <a:sym typeface="Georgia"/>
              </a:rPr>
              <a:t> </a:t>
            </a:r>
            <a:r>
              <a:rPr lang="el" dirty="0">
                <a:solidFill>
                  <a:schemeClr val="dk1"/>
                </a:solidFill>
                <a:latin typeface="Georgia"/>
                <a:ea typeface="Georgia"/>
                <a:cs typeface="Georgia"/>
                <a:sym typeface="Georgia"/>
              </a:rPr>
              <a:t>sea </a:t>
            </a:r>
            <a:r>
              <a:rPr lang="el" dirty="0" smtClean="0">
                <a:solidFill>
                  <a:schemeClr val="dk1"/>
                </a:solidFill>
                <a:latin typeface="Georgia"/>
                <a:ea typeface="Georgia"/>
                <a:cs typeface="Georgia"/>
                <a:sym typeface="Georgia"/>
              </a:rPr>
              <a:t>level.</a:t>
            </a:r>
            <a:r>
              <a:rPr lang="en-US" dirty="0" smtClean="0">
                <a:solidFill>
                  <a:schemeClr val="dk1"/>
                </a:solidFill>
                <a:latin typeface="Georgia"/>
                <a:ea typeface="Georgia"/>
                <a:cs typeface="Georgia"/>
                <a:sym typeface="Georgia"/>
              </a:rPr>
              <a:t>                </a:t>
            </a:r>
            <a:r>
              <a:rPr lang="el" dirty="0" smtClean="0">
                <a:solidFill>
                  <a:schemeClr val="dk1"/>
                </a:solidFill>
                <a:latin typeface="Georgia"/>
                <a:ea typeface="Georgia"/>
                <a:cs typeface="Georgia"/>
                <a:sym typeface="Georgia"/>
              </a:rPr>
              <a:t> </a:t>
            </a:r>
            <a:r>
              <a:rPr lang="el" dirty="0">
                <a:solidFill>
                  <a:schemeClr val="dk1"/>
                </a:solidFill>
                <a:latin typeface="Georgia"/>
                <a:ea typeface="Georgia"/>
                <a:cs typeface="Georgia"/>
                <a:sym typeface="Georgia"/>
              </a:rPr>
              <a:t>It lies on feet of the mountains Ossa (1972 m.) and Olympus (2,918 m.)</a:t>
            </a:r>
            <a:endParaRPr dirty="0">
              <a:solidFill>
                <a:schemeClr val="dk1"/>
              </a:solidFill>
              <a:latin typeface="Georgia"/>
              <a:ea typeface="Georgia"/>
              <a:cs typeface="Georgia"/>
              <a:sym typeface="Georgia"/>
            </a:endParaRPr>
          </a:p>
          <a:p>
            <a:pPr marL="0" lvl="0" indent="0" algn="l" rtl="0">
              <a:spcBef>
                <a:spcPts val="0"/>
              </a:spcBef>
              <a:spcAft>
                <a:spcPts val="0"/>
              </a:spcAft>
              <a:buNone/>
            </a:pPr>
            <a:endParaRPr dirty="0">
              <a:solidFill>
                <a:schemeClr val="dk1"/>
              </a:solidFill>
              <a:latin typeface="Georgia"/>
              <a:ea typeface="Georgia"/>
              <a:cs typeface="Georgia"/>
              <a:sym typeface="Georgia"/>
            </a:endParaRPr>
          </a:p>
          <a:p>
            <a:pPr marL="0" lvl="0" indent="0" algn="l" rtl="0">
              <a:spcBef>
                <a:spcPts val="0"/>
              </a:spcBef>
              <a:spcAft>
                <a:spcPts val="0"/>
              </a:spcAft>
              <a:buNone/>
            </a:pPr>
            <a:endParaRPr dirty="0">
              <a:solidFill>
                <a:schemeClr val="dk1"/>
              </a:solidFill>
              <a:latin typeface="Georgia"/>
              <a:ea typeface="Georgia"/>
              <a:cs typeface="Georgia"/>
              <a:sym typeface="Georgia"/>
            </a:endParaRPr>
          </a:p>
        </p:txBody>
      </p:sp>
      <p:pic>
        <p:nvPicPr>
          <p:cNvPr id="77" name="Google Shape;77;p15"/>
          <p:cNvPicPr preferRelativeResize="0"/>
          <p:nvPr/>
        </p:nvPicPr>
        <p:blipFill>
          <a:blip r:embed="rId3">
            <a:alphaModFix/>
          </a:blip>
          <a:stretch>
            <a:fillRect/>
          </a:stretch>
        </p:blipFill>
        <p:spPr>
          <a:xfrm>
            <a:off x="4424128" y="2420001"/>
            <a:ext cx="4501323" cy="2319425"/>
          </a:xfrm>
          <a:prstGeom prst="rect">
            <a:avLst/>
          </a:prstGeom>
          <a:noFill/>
          <a:ln w="9525" cap="flat" cmpd="sng">
            <a:solidFill>
              <a:srgbClr val="000000"/>
            </a:solidFill>
            <a:prstDash val="solid"/>
            <a:round/>
            <a:headEnd type="none" w="sm" len="sm"/>
            <a:tailEnd type="none" w="sm" len="sm"/>
          </a:ln>
        </p:spPr>
      </p:pic>
      <p:pic>
        <p:nvPicPr>
          <p:cNvPr id="78" name="Google Shape;78;p15"/>
          <p:cNvPicPr preferRelativeResize="0"/>
          <p:nvPr/>
        </p:nvPicPr>
        <p:blipFill>
          <a:blip r:embed="rId4">
            <a:alphaModFix/>
          </a:blip>
          <a:stretch>
            <a:fillRect/>
          </a:stretch>
        </p:blipFill>
        <p:spPr>
          <a:xfrm>
            <a:off x="152400" y="2026375"/>
            <a:ext cx="4130750" cy="2784100"/>
          </a:xfrm>
          <a:prstGeom prst="rect">
            <a:avLst/>
          </a:prstGeom>
          <a:noFill/>
          <a:ln>
            <a:noFill/>
          </a:ln>
        </p:spPr>
      </p:pic>
      <p:pic>
        <p:nvPicPr>
          <p:cNvPr id="79" name="Google Shape;79;p15"/>
          <p:cNvPicPr preferRelativeResize="0"/>
          <p:nvPr/>
        </p:nvPicPr>
        <p:blipFill>
          <a:blip r:embed="rId5">
            <a:alphaModFix/>
          </a:blip>
          <a:stretch>
            <a:fillRect/>
          </a:stretch>
        </p:blipFill>
        <p:spPr>
          <a:xfrm>
            <a:off x="5896901" y="599076"/>
            <a:ext cx="3028550" cy="17233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8956"/>
    </mc:Choice>
    <mc:Fallback>
      <p:transition spd="slow" advTm="895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2"/>
          <p:cNvSpPr txBox="1"/>
          <p:nvPr/>
        </p:nvSpPr>
        <p:spPr>
          <a:xfrm>
            <a:off x="2899225" y="1711600"/>
            <a:ext cx="1606800" cy="144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326" name="Google Shape;326;p42"/>
          <p:cNvSpPr txBox="1"/>
          <p:nvPr/>
        </p:nvSpPr>
        <p:spPr>
          <a:xfrm>
            <a:off x="2549925" y="2349075"/>
            <a:ext cx="1248900" cy="91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327" name="Google Shape;327;p42"/>
          <p:cNvSpPr txBox="1"/>
          <p:nvPr/>
        </p:nvSpPr>
        <p:spPr>
          <a:xfrm>
            <a:off x="5959650" y="928475"/>
            <a:ext cx="2183100" cy="431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l" sz="1600" u="sng">
                <a:solidFill>
                  <a:schemeClr val="dk1"/>
                </a:solidFill>
                <a:highlight>
                  <a:srgbClr val="2A455D"/>
                </a:highlight>
              </a:rPr>
              <a:t>Post’s Square</a:t>
            </a:r>
            <a:endParaRPr sz="1600" u="sng">
              <a:solidFill>
                <a:schemeClr val="dk1"/>
              </a:solidFill>
              <a:highlight>
                <a:srgbClr val="2A455D"/>
              </a:highlight>
              <a:latin typeface="Georgia"/>
              <a:ea typeface="Georgia"/>
              <a:cs typeface="Georgia"/>
              <a:sym typeface="Georgia"/>
            </a:endParaRPr>
          </a:p>
        </p:txBody>
      </p:sp>
      <p:sp>
        <p:nvSpPr>
          <p:cNvPr id="328" name="Google Shape;328;p42"/>
          <p:cNvSpPr txBox="1"/>
          <p:nvPr/>
        </p:nvSpPr>
        <p:spPr>
          <a:xfrm>
            <a:off x="4127050" y="3520900"/>
            <a:ext cx="722100" cy="9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29" name="Google Shape;329;p42"/>
          <p:cNvPicPr preferRelativeResize="0"/>
          <p:nvPr/>
        </p:nvPicPr>
        <p:blipFill>
          <a:blip r:embed="rId3">
            <a:alphaModFix/>
          </a:blip>
          <a:stretch>
            <a:fillRect/>
          </a:stretch>
        </p:blipFill>
        <p:spPr>
          <a:xfrm>
            <a:off x="282000" y="928475"/>
            <a:ext cx="2874324" cy="1507925"/>
          </a:xfrm>
          <a:prstGeom prst="rect">
            <a:avLst/>
          </a:prstGeom>
          <a:noFill/>
          <a:ln w="9525" cap="flat" cmpd="sng">
            <a:solidFill>
              <a:srgbClr val="000000"/>
            </a:solidFill>
            <a:prstDash val="solid"/>
            <a:round/>
            <a:headEnd type="none" w="sm" len="sm"/>
            <a:tailEnd type="none" w="sm" len="sm"/>
          </a:ln>
        </p:spPr>
      </p:pic>
      <p:sp>
        <p:nvSpPr>
          <p:cNvPr id="330" name="Google Shape;330;p42"/>
          <p:cNvSpPr txBox="1"/>
          <p:nvPr/>
        </p:nvSpPr>
        <p:spPr>
          <a:xfrm>
            <a:off x="1745138" y="343050"/>
            <a:ext cx="2183100" cy="431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l" sz="1600" u="sng">
                <a:solidFill>
                  <a:schemeClr val="dk1"/>
                </a:solidFill>
                <a:latin typeface="Georgia"/>
                <a:ea typeface="Georgia"/>
                <a:cs typeface="Georgia"/>
                <a:sym typeface="Georgia"/>
              </a:rPr>
              <a:t>Central square </a:t>
            </a:r>
            <a:endParaRPr sz="1600" u="sng">
              <a:solidFill>
                <a:schemeClr val="dk1"/>
              </a:solidFill>
              <a:latin typeface="Georgia"/>
              <a:ea typeface="Georgia"/>
              <a:cs typeface="Georgia"/>
              <a:sym typeface="Georgia"/>
            </a:endParaRPr>
          </a:p>
        </p:txBody>
      </p:sp>
      <p:pic>
        <p:nvPicPr>
          <p:cNvPr id="331" name="Google Shape;331;p42"/>
          <p:cNvPicPr preferRelativeResize="0"/>
          <p:nvPr/>
        </p:nvPicPr>
        <p:blipFill rotWithShape="1">
          <a:blip r:embed="rId4">
            <a:alphaModFix/>
          </a:blip>
          <a:srcRect b="9592"/>
          <a:stretch/>
        </p:blipFill>
        <p:spPr>
          <a:xfrm>
            <a:off x="2618163" y="1384575"/>
            <a:ext cx="2230980" cy="1351300"/>
          </a:xfrm>
          <a:prstGeom prst="rect">
            <a:avLst/>
          </a:prstGeom>
          <a:noFill/>
          <a:ln w="9525" cap="flat" cmpd="sng">
            <a:solidFill>
              <a:srgbClr val="000000"/>
            </a:solidFill>
            <a:prstDash val="solid"/>
            <a:round/>
            <a:headEnd type="none" w="sm" len="sm"/>
            <a:tailEnd type="none" w="sm" len="sm"/>
          </a:ln>
        </p:spPr>
      </p:pic>
      <p:pic>
        <p:nvPicPr>
          <p:cNvPr id="332" name="Google Shape;332;p42"/>
          <p:cNvPicPr preferRelativeResize="0"/>
          <p:nvPr/>
        </p:nvPicPr>
        <p:blipFill>
          <a:blip r:embed="rId5">
            <a:alphaModFix/>
          </a:blip>
          <a:stretch>
            <a:fillRect/>
          </a:stretch>
        </p:blipFill>
        <p:spPr>
          <a:xfrm>
            <a:off x="5007203" y="2834775"/>
            <a:ext cx="2610922" cy="1749100"/>
          </a:xfrm>
          <a:prstGeom prst="rect">
            <a:avLst/>
          </a:prstGeom>
          <a:noFill/>
          <a:ln w="9525" cap="flat" cmpd="sng">
            <a:solidFill>
              <a:srgbClr val="000000"/>
            </a:solidFill>
            <a:prstDash val="solid"/>
            <a:round/>
            <a:headEnd type="none" w="sm" len="sm"/>
            <a:tailEnd type="none" w="sm" len="sm"/>
          </a:ln>
        </p:spPr>
      </p:pic>
      <p:pic>
        <p:nvPicPr>
          <p:cNvPr id="333" name="Google Shape;333;p42"/>
          <p:cNvPicPr preferRelativeResize="0"/>
          <p:nvPr/>
        </p:nvPicPr>
        <p:blipFill>
          <a:blip r:embed="rId6">
            <a:alphaModFix/>
          </a:blip>
          <a:stretch>
            <a:fillRect/>
          </a:stretch>
        </p:blipFill>
        <p:spPr>
          <a:xfrm>
            <a:off x="6043875" y="1690187"/>
            <a:ext cx="2874325" cy="1492428"/>
          </a:xfrm>
          <a:prstGeom prst="rect">
            <a:avLst/>
          </a:prstGeom>
          <a:noFill/>
          <a:ln w="9525" cap="flat" cmpd="sng">
            <a:solidFill>
              <a:srgbClr val="000000"/>
            </a:solidFill>
            <a:prstDash val="solid"/>
            <a:round/>
            <a:headEnd type="none" w="sm" len="sm"/>
            <a:tailEnd type="none" w="sm" len="sm"/>
          </a:ln>
        </p:spPr>
      </p:pic>
      <p:sp>
        <p:nvSpPr>
          <p:cNvPr id="334" name="Google Shape;334;p42"/>
          <p:cNvSpPr txBox="1"/>
          <p:nvPr/>
        </p:nvSpPr>
        <p:spPr>
          <a:xfrm>
            <a:off x="1113750" y="2834775"/>
            <a:ext cx="2042700" cy="431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l" sz="1600" u="sng">
                <a:solidFill>
                  <a:schemeClr val="dk1"/>
                </a:solidFill>
                <a:latin typeface="Georgia"/>
                <a:ea typeface="Georgia"/>
                <a:cs typeface="Georgia"/>
                <a:sym typeface="Georgia"/>
              </a:rPr>
              <a:t>Prefecture Square</a:t>
            </a:r>
            <a:endParaRPr sz="1600" u="sng">
              <a:solidFill>
                <a:schemeClr val="dk1"/>
              </a:solidFill>
              <a:latin typeface="Georgia"/>
              <a:ea typeface="Georgia"/>
              <a:cs typeface="Georgia"/>
              <a:sym typeface="Georgia"/>
            </a:endParaRPr>
          </a:p>
        </p:txBody>
      </p:sp>
      <p:sp>
        <p:nvSpPr>
          <p:cNvPr id="335" name="Google Shape;335;p42"/>
          <p:cNvSpPr txBox="1"/>
          <p:nvPr/>
        </p:nvSpPr>
        <p:spPr>
          <a:xfrm>
            <a:off x="1778250" y="3771775"/>
            <a:ext cx="533400" cy="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36" name="Google Shape;336;p42"/>
          <p:cNvPicPr preferRelativeResize="0"/>
          <p:nvPr/>
        </p:nvPicPr>
        <p:blipFill rotWithShape="1">
          <a:blip r:embed="rId7">
            <a:alphaModFix/>
          </a:blip>
          <a:srcRect b="22366"/>
          <a:stretch/>
        </p:blipFill>
        <p:spPr>
          <a:xfrm>
            <a:off x="739400" y="3346299"/>
            <a:ext cx="2702900" cy="15737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5102"/>
    </mc:Choice>
    <mc:Fallback>
      <p:transition spd="slow" advTm="5102"/>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3"/>
          <p:cNvSpPr txBox="1"/>
          <p:nvPr/>
        </p:nvSpPr>
        <p:spPr>
          <a:xfrm>
            <a:off x="1600450" y="346325"/>
            <a:ext cx="1771200" cy="431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l" sz="1600" u="sng">
                <a:solidFill>
                  <a:schemeClr val="dk1"/>
                </a:solidFill>
                <a:latin typeface="Georgia"/>
                <a:ea typeface="Georgia"/>
                <a:cs typeface="Georgia"/>
                <a:sym typeface="Georgia"/>
              </a:rPr>
              <a:t>People's Square</a:t>
            </a:r>
            <a:endParaRPr sz="1800" u="sng">
              <a:solidFill>
                <a:schemeClr val="dk1"/>
              </a:solidFill>
              <a:latin typeface="Georgia"/>
              <a:ea typeface="Georgia"/>
              <a:cs typeface="Georgia"/>
              <a:sym typeface="Georgia"/>
            </a:endParaRPr>
          </a:p>
        </p:txBody>
      </p:sp>
      <p:sp>
        <p:nvSpPr>
          <p:cNvPr id="342" name="Google Shape;342;p43"/>
          <p:cNvSpPr txBox="1"/>
          <p:nvPr/>
        </p:nvSpPr>
        <p:spPr>
          <a:xfrm>
            <a:off x="1076325" y="1010800"/>
            <a:ext cx="1123200" cy="2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43" name="Google Shape;343;p43"/>
          <p:cNvPicPr preferRelativeResize="0"/>
          <p:nvPr/>
        </p:nvPicPr>
        <p:blipFill>
          <a:blip r:embed="rId3">
            <a:alphaModFix/>
          </a:blip>
          <a:stretch>
            <a:fillRect/>
          </a:stretch>
        </p:blipFill>
        <p:spPr>
          <a:xfrm>
            <a:off x="2452225" y="1982638"/>
            <a:ext cx="2777026" cy="1750970"/>
          </a:xfrm>
          <a:prstGeom prst="rect">
            <a:avLst/>
          </a:prstGeom>
          <a:noFill/>
          <a:ln w="9525" cap="flat" cmpd="sng">
            <a:solidFill>
              <a:srgbClr val="000000"/>
            </a:solidFill>
            <a:prstDash val="solid"/>
            <a:round/>
            <a:headEnd type="none" w="sm" len="sm"/>
            <a:tailEnd type="none" w="sm" len="sm"/>
          </a:ln>
        </p:spPr>
      </p:pic>
      <p:sp>
        <p:nvSpPr>
          <p:cNvPr id="344" name="Google Shape;344;p43"/>
          <p:cNvSpPr txBox="1"/>
          <p:nvPr/>
        </p:nvSpPr>
        <p:spPr>
          <a:xfrm>
            <a:off x="2124550" y="2976250"/>
            <a:ext cx="85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45" name="Google Shape;345;p43"/>
          <p:cNvPicPr preferRelativeResize="0"/>
          <p:nvPr/>
        </p:nvPicPr>
        <p:blipFill>
          <a:blip r:embed="rId4">
            <a:alphaModFix/>
          </a:blip>
          <a:stretch>
            <a:fillRect/>
          </a:stretch>
        </p:blipFill>
        <p:spPr>
          <a:xfrm>
            <a:off x="380438" y="942025"/>
            <a:ext cx="2777026" cy="1753910"/>
          </a:xfrm>
          <a:prstGeom prst="rect">
            <a:avLst/>
          </a:prstGeom>
          <a:noFill/>
          <a:ln w="9525" cap="flat" cmpd="sng">
            <a:solidFill>
              <a:srgbClr val="000000"/>
            </a:solidFill>
            <a:prstDash val="solid"/>
            <a:round/>
            <a:headEnd type="none" w="sm" len="sm"/>
            <a:tailEnd type="none" w="sm" len="sm"/>
          </a:ln>
        </p:spPr>
      </p:pic>
      <p:sp>
        <p:nvSpPr>
          <p:cNvPr id="346" name="Google Shape;346;p43"/>
          <p:cNvSpPr txBox="1"/>
          <p:nvPr/>
        </p:nvSpPr>
        <p:spPr>
          <a:xfrm>
            <a:off x="1244775" y="3547150"/>
            <a:ext cx="627000" cy="6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47" name="Google Shape;347;p43"/>
          <p:cNvPicPr preferRelativeResize="0"/>
          <p:nvPr/>
        </p:nvPicPr>
        <p:blipFill>
          <a:blip r:embed="rId5">
            <a:alphaModFix/>
          </a:blip>
          <a:stretch>
            <a:fillRect/>
          </a:stretch>
        </p:blipFill>
        <p:spPr>
          <a:xfrm>
            <a:off x="380450" y="2938225"/>
            <a:ext cx="2218599" cy="1401225"/>
          </a:xfrm>
          <a:prstGeom prst="rect">
            <a:avLst/>
          </a:prstGeom>
          <a:noFill/>
          <a:ln w="9525" cap="flat" cmpd="sng">
            <a:solidFill>
              <a:srgbClr val="000000"/>
            </a:solidFill>
            <a:prstDash val="solid"/>
            <a:round/>
            <a:headEnd type="none" w="sm" len="sm"/>
            <a:tailEnd type="none" w="sm" len="sm"/>
          </a:ln>
        </p:spPr>
      </p:pic>
      <p:sp>
        <p:nvSpPr>
          <p:cNvPr id="348" name="Google Shape;348;p43"/>
          <p:cNvSpPr txBox="1"/>
          <p:nvPr/>
        </p:nvSpPr>
        <p:spPr>
          <a:xfrm>
            <a:off x="6326875" y="701950"/>
            <a:ext cx="2012100" cy="431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l" sz="1600" u="sng">
                <a:solidFill>
                  <a:schemeClr val="dk1"/>
                </a:solidFill>
                <a:latin typeface="Georgia"/>
                <a:ea typeface="Georgia"/>
                <a:cs typeface="Georgia"/>
                <a:sym typeface="Georgia"/>
              </a:rPr>
              <a:t>Fortress Square</a:t>
            </a:r>
            <a:endParaRPr sz="1600" u="sng">
              <a:solidFill>
                <a:schemeClr val="dk1"/>
              </a:solidFill>
              <a:latin typeface="Georgia"/>
              <a:ea typeface="Georgia"/>
              <a:cs typeface="Georgia"/>
              <a:sym typeface="Georgia"/>
            </a:endParaRPr>
          </a:p>
        </p:txBody>
      </p:sp>
      <p:sp>
        <p:nvSpPr>
          <p:cNvPr id="349" name="Google Shape;349;p43"/>
          <p:cNvSpPr txBox="1"/>
          <p:nvPr/>
        </p:nvSpPr>
        <p:spPr>
          <a:xfrm>
            <a:off x="6715125" y="1898200"/>
            <a:ext cx="1123200" cy="55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50" name="Google Shape;350;p43"/>
          <p:cNvPicPr preferRelativeResize="0"/>
          <p:nvPr/>
        </p:nvPicPr>
        <p:blipFill>
          <a:blip r:embed="rId6">
            <a:alphaModFix/>
          </a:blip>
          <a:stretch>
            <a:fillRect/>
          </a:stretch>
        </p:blipFill>
        <p:spPr>
          <a:xfrm>
            <a:off x="5177525" y="1272700"/>
            <a:ext cx="2957325" cy="1972562"/>
          </a:xfrm>
          <a:prstGeom prst="rect">
            <a:avLst/>
          </a:prstGeom>
          <a:noFill/>
          <a:ln w="9525" cap="flat" cmpd="sng">
            <a:solidFill>
              <a:srgbClr val="000000"/>
            </a:solidFill>
            <a:prstDash val="solid"/>
            <a:round/>
            <a:headEnd type="none" w="sm" len="sm"/>
            <a:tailEnd type="none" w="sm" len="sm"/>
          </a:ln>
        </p:spPr>
      </p:pic>
      <p:sp>
        <p:nvSpPr>
          <p:cNvPr id="351" name="Google Shape;351;p43"/>
          <p:cNvSpPr txBox="1"/>
          <p:nvPr/>
        </p:nvSpPr>
        <p:spPr>
          <a:xfrm>
            <a:off x="5582325" y="3878025"/>
            <a:ext cx="1592100" cy="46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52" name="Google Shape;352;p43"/>
          <p:cNvPicPr preferRelativeResize="0"/>
          <p:nvPr/>
        </p:nvPicPr>
        <p:blipFill>
          <a:blip r:embed="rId7">
            <a:alphaModFix/>
          </a:blip>
          <a:stretch>
            <a:fillRect/>
          </a:stretch>
        </p:blipFill>
        <p:spPr>
          <a:xfrm>
            <a:off x="6064625" y="2976250"/>
            <a:ext cx="2720250" cy="1816025"/>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7140"/>
    </mc:Choice>
    <mc:Fallback>
      <p:transition spd="slow" advTm="714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44"/>
          <p:cNvPicPr preferRelativeResize="0"/>
          <p:nvPr/>
        </p:nvPicPr>
        <p:blipFill rotWithShape="1">
          <a:blip r:embed="rId3">
            <a:alphaModFix/>
          </a:blip>
          <a:srcRect l="4625" t="5508"/>
          <a:stretch/>
        </p:blipFill>
        <p:spPr>
          <a:xfrm>
            <a:off x="4693614" y="1696690"/>
            <a:ext cx="4138686" cy="2587070"/>
          </a:xfrm>
          <a:prstGeom prst="rect">
            <a:avLst/>
          </a:prstGeom>
          <a:noFill/>
          <a:ln w="9525" cap="flat" cmpd="sng">
            <a:solidFill>
              <a:srgbClr val="000000"/>
            </a:solidFill>
            <a:prstDash val="solid"/>
            <a:round/>
            <a:headEnd type="none" w="sm" len="sm"/>
            <a:tailEnd type="none" w="sm" len="sm"/>
          </a:ln>
        </p:spPr>
      </p:pic>
      <p:sp>
        <p:nvSpPr>
          <p:cNvPr id="358" name="Google Shape;358;p44"/>
          <p:cNvSpPr txBox="1">
            <a:spLocks noGrp="1"/>
          </p:cNvSpPr>
          <p:nvPr>
            <p:ph type="title"/>
          </p:nvPr>
        </p:nvSpPr>
        <p:spPr>
          <a:xfrm>
            <a:off x="311700" y="445025"/>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l" sz="1900" u="sng">
                <a:latin typeface="Georgia"/>
                <a:ea typeface="Georgia"/>
                <a:cs typeface="Georgia"/>
                <a:sym typeface="Georgia"/>
              </a:rPr>
              <a:t>Park of Alcazar </a:t>
            </a:r>
            <a:endParaRPr sz="1900" u="sng">
              <a:latin typeface="Georgia"/>
              <a:ea typeface="Georgia"/>
              <a:cs typeface="Georgia"/>
              <a:sym typeface="Georgia"/>
            </a:endParaRPr>
          </a:p>
        </p:txBody>
      </p:sp>
      <p:sp>
        <p:nvSpPr>
          <p:cNvPr id="359" name="Google Shape;359;p44"/>
          <p:cNvSpPr txBox="1"/>
          <p:nvPr/>
        </p:nvSpPr>
        <p:spPr>
          <a:xfrm>
            <a:off x="311700" y="1238563"/>
            <a:ext cx="5153185" cy="1183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l" dirty="0">
                <a:solidFill>
                  <a:schemeClr val="dk1"/>
                </a:solidFill>
                <a:latin typeface="Georgia"/>
                <a:ea typeface="Georgia"/>
                <a:cs typeface="Georgia"/>
                <a:sym typeface="Georgia"/>
              </a:rPr>
              <a:t>Alcazar Park is the largest and most important park in the city. </a:t>
            </a:r>
            <a:r>
              <a:rPr lang="en-US" dirty="0" smtClean="0">
                <a:solidFill>
                  <a:schemeClr val="dk1"/>
                </a:solidFill>
                <a:latin typeface="Georgia"/>
                <a:ea typeface="Georgia"/>
                <a:cs typeface="Georgia"/>
                <a:sym typeface="Georgia"/>
              </a:rPr>
              <a:t>               </a:t>
            </a:r>
            <a:r>
              <a:rPr lang="el" dirty="0" smtClean="0">
                <a:solidFill>
                  <a:schemeClr val="dk1"/>
                </a:solidFill>
                <a:latin typeface="Georgia"/>
                <a:ea typeface="Georgia"/>
                <a:cs typeface="Georgia"/>
                <a:sym typeface="Georgia"/>
              </a:rPr>
              <a:t>It </a:t>
            </a:r>
            <a:r>
              <a:rPr lang="en-US" dirty="0" smtClean="0">
                <a:solidFill>
                  <a:schemeClr val="dk1"/>
                </a:solidFill>
                <a:latin typeface="Georgia"/>
                <a:ea typeface="Georgia"/>
                <a:cs typeface="Georgia"/>
                <a:sym typeface="Georgia"/>
              </a:rPr>
              <a:t>lies</a:t>
            </a:r>
            <a:r>
              <a:rPr lang="el" dirty="0" smtClean="0">
                <a:solidFill>
                  <a:schemeClr val="dk1"/>
                </a:solidFill>
                <a:latin typeface="Georgia"/>
                <a:ea typeface="Georgia"/>
                <a:cs typeface="Georgia"/>
                <a:sym typeface="Georgia"/>
              </a:rPr>
              <a:t> </a:t>
            </a:r>
            <a:r>
              <a:rPr lang="el" dirty="0">
                <a:solidFill>
                  <a:schemeClr val="dk1"/>
                </a:solidFill>
                <a:latin typeface="Georgia"/>
                <a:ea typeface="Georgia"/>
                <a:cs typeface="Georgia"/>
                <a:sym typeface="Georgia"/>
              </a:rPr>
              <a:t>on the banks of the river </a:t>
            </a:r>
            <a:r>
              <a:rPr lang="el" dirty="0" smtClean="0">
                <a:solidFill>
                  <a:schemeClr val="dk1"/>
                </a:solidFill>
                <a:latin typeface="Georgia"/>
                <a:ea typeface="Georgia"/>
                <a:cs typeface="Georgia"/>
                <a:sym typeface="Georgia"/>
              </a:rPr>
              <a:t>Pinios</a:t>
            </a:r>
            <a:r>
              <a:rPr lang="en-US" dirty="0" smtClean="0">
                <a:solidFill>
                  <a:schemeClr val="dk1"/>
                </a:solidFill>
                <a:latin typeface="Georgia"/>
                <a:ea typeface="Georgia"/>
                <a:cs typeface="Georgia"/>
                <a:sym typeface="Georgia"/>
              </a:rPr>
              <a:t>.                                                              Its </a:t>
            </a:r>
            <a:r>
              <a:rPr lang="el" dirty="0" smtClean="0">
                <a:solidFill>
                  <a:schemeClr val="dk1"/>
                </a:solidFill>
                <a:latin typeface="Georgia"/>
                <a:ea typeface="Georgia"/>
                <a:cs typeface="Georgia"/>
                <a:sym typeface="Georgia"/>
              </a:rPr>
              <a:t>name </a:t>
            </a:r>
            <a:r>
              <a:rPr lang="el" dirty="0">
                <a:solidFill>
                  <a:schemeClr val="dk1"/>
                </a:solidFill>
                <a:latin typeface="Georgia"/>
                <a:ea typeface="Georgia"/>
                <a:cs typeface="Georgia"/>
                <a:sym typeface="Georgia"/>
              </a:rPr>
              <a:t>means "Castle" in Arabic. </a:t>
            </a:r>
            <a:r>
              <a:rPr lang="en-US" dirty="0" smtClean="0">
                <a:solidFill>
                  <a:schemeClr val="dk1"/>
                </a:solidFill>
                <a:latin typeface="Georgia"/>
                <a:ea typeface="Georgia"/>
                <a:cs typeface="Georgia"/>
                <a:sym typeface="Georgia"/>
              </a:rPr>
              <a:t>                                                                                                                </a:t>
            </a:r>
            <a:r>
              <a:rPr lang="el" dirty="0" smtClean="0">
                <a:solidFill>
                  <a:schemeClr val="dk1"/>
                </a:solidFill>
                <a:latin typeface="Georgia"/>
                <a:ea typeface="Georgia"/>
                <a:cs typeface="Georgia"/>
                <a:sym typeface="Georgia"/>
              </a:rPr>
              <a:t>It </a:t>
            </a:r>
            <a:r>
              <a:rPr lang="el" dirty="0">
                <a:solidFill>
                  <a:schemeClr val="dk1"/>
                </a:solidFill>
                <a:latin typeface="Georgia"/>
                <a:ea typeface="Georgia"/>
                <a:cs typeface="Georgia"/>
                <a:sym typeface="Georgia"/>
              </a:rPr>
              <a:t>is a small paradise in the heart of Larissa. </a:t>
            </a:r>
            <a:endParaRPr dirty="0">
              <a:solidFill>
                <a:schemeClr val="dk1"/>
              </a:solidFill>
              <a:latin typeface="Georgia"/>
              <a:ea typeface="Georgia"/>
              <a:cs typeface="Georgia"/>
              <a:sym typeface="Georgia"/>
            </a:endParaRPr>
          </a:p>
        </p:txBody>
      </p:sp>
      <p:sp>
        <p:nvSpPr>
          <p:cNvPr id="361" name="Google Shape;361;p44"/>
          <p:cNvSpPr txBox="1"/>
          <p:nvPr/>
        </p:nvSpPr>
        <p:spPr>
          <a:xfrm>
            <a:off x="1541000" y="2816675"/>
            <a:ext cx="969600" cy="3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362" name="Google Shape;362;p44"/>
          <p:cNvSpPr txBox="1"/>
          <p:nvPr/>
        </p:nvSpPr>
        <p:spPr>
          <a:xfrm>
            <a:off x="1826750" y="2643200"/>
            <a:ext cx="561300" cy="3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63" name="Google Shape;363;p44"/>
          <p:cNvPicPr preferRelativeResize="0"/>
          <p:nvPr/>
        </p:nvPicPr>
        <p:blipFill rotWithShape="1">
          <a:blip r:embed="rId4">
            <a:alphaModFix/>
          </a:blip>
          <a:srcRect b="8600"/>
          <a:stretch/>
        </p:blipFill>
        <p:spPr>
          <a:xfrm>
            <a:off x="511175" y="2816675"/>
            <a:ext cx="4103856" cy="2047775"/>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11458"/>
    </mc:Choice>
    <mc:Fallback>
      <p:transition spd="slow" advTm="11458"/>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45"/>
          <p:cNvPicPr preferRelativeResize="0"/>
          <p:nvPr/>
        </p:nvPicPr>
        <p:blipFill rotWithShape="1">
          <a:blip r:embed="rId3">
            <a:alphaModFix/>
          </a:blip>
          <a:srcRect t="3085" b="1984"/>
          <a:stretch/>
        </p:blipFill>
        <p:spPr>
          <a:xfrm>
            <a:off x="169049" y="95750"/>
            <a:ext cx="2208826" cy="3157850"/>
          </a:xfrm>
          <a:prstGeom prst="rect">
            <a:avLst/>
          </a:prstGeom>
          <a:noFill/>
          <a:ln w="9525" cap="flat" cmpd="sng">
            <a:solidFill>
              <a:srgbClr val="000000"/>
            </a:solidFill>
            <a:prstDash val="solid"/>
            <a:round/>
            <a:headEnd type="none" w="sm" len="sm"/>
            <a:tailEnd type="none" w="sm" len="sm"/>
          </a:ln>
        </p:spPr>
      </p:pic>
      <p:sp>
        <p:nvSpPr>
          <p:cNvPr id="369" name="Google Shape;369;p45"/>
          <p:cNvSpPr txBox="1"/>
          <p:nvPr/>
        </p:nvSpPr>
        <p:spPr>
          <a:xfrm>
            <a:off x="3582075" y="2377850"/>
            <a:ext cx="1224600" cy="82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70" name="Google Shape;370;p45"/>
          <p:cNvPicPr preferRelativeResize="0"/>
          <p:nvPr/>
        </p:nvPicPr>
        <p:blipFill rotWithShape="1">
          <a:blip r:embed="rId4">
            <a:alphaModFix/>
          </a:blip>
          <a:srcRect l="3815" t="10643" r="1514" b="3038"/>
          <a:stretch/>
        </p:blipFill>
        <p:spPr>
          <a:xfrm>
            <a:off x="2377875" y="95745"/>
            <a:ext cx="3725251" cy="2547581"/>
          </a:xfrm>
          <a:prstGeom prst="rect">
            <a:avLst/>
          </a:prstGeom>
          <a:noFill/>
          <a:ln w="9525" cap="flat" cmpd="sng">
            <a:solidFill>
              <a:srgbClr val="000000"/>
            </a:solidFill>
            <a:prstDash val="solid"/>
            <a:round/>
            <a:headEnd type="none" w="sm" len="sm"/>
            <a:tailEnd type="none" w="sm" len="sm"/>
          </a:ln>
        </p:spPr>
      </p:pic>
      <p:sp>
        <p:nvSpPr>
          <p:cNvPr id="371" name="Google Shape;371;p45"/>
          <p:cNvSpPr txBox="1"/>
          <p:nvPr/>
        </p:nvSpPr>
        <p:spPr>
          <a:xfrm>
            <a:off x="4000500" y="3418800"/>
            <a:ext cx="1357200" cy="51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72" name="Google Shape;372;p45"/>
          <p:cNvPicPr preferRelativeResize="0"/>
          <p:nvPr/>
        </p:nvPicPr>
        <p:blipFill>
          <a:blip r:embed="rId5">
            <a:alphaModFix/>
          </a:blip>
          <a:stretch>
            <a:fillRect/>
          </a:stretch>
        </p:blipFill>
        <p:spPr>
          <a:xfrm>
            <a:off x="5775425" y="291677"/>
            <a:ext cx="3215974" cy="2155710"/>
          </a:xfrm>
          <a:prstGeom prst="rect">
            <a:avLst/>
          </a:prstGeom>
          <a:noFill/>
          <a:ln w="9525" cap="flat" cmpd="sng">
            <a:solidFill>
              <a:srgbClr val="000000"/>
            </a:solidFill>
            <a:prstDash val="solid"/>
            <a:round/>
            <a:headEnd type="none" w="sm" len="sm"/>
            <a:tailEnd type="none" w="sm" len="sm"/>
          </a:ln>
        </p:spPr>
      </p:pic>
      <p:sp>
        <p:nvSpPr>
          <p:cNvPr id="373" name="Google Shape;373;p45"/>
          <p:cNvSpPr txBox="1"/>
          <p:nvPr/>
        </p:nvSpPr>
        <p:spPr>
          <a:xfrm>
            <a:off x="4755700" y="3765775"/>
            <a:ext cx="1173600" cy="77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374" name="Google Shape;374;p45"/>
          <p:cNvSpPr txBox="1"/>
          <p:nvPr/>
        </p:nvSpPr>
        <p:spPr>
          <a:xfrm>
            <a:off x="5674175" y="3235100"/>
            <a:ext cx="979800" cy="32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75" name="Google Shape;375;p45"/>
          <p:cNvPicPr preferRelativeResize="0"/>
          <p:nvPr/>
        </p:nvPicPr>
        <p:blipFill>
          <a:blip r:embed="rId6">
            <a:alphaModFix/>
          </a:blip>
          <a:stretch>
            <a:fillRect/>
          </a:stretch>
        </p:blipFill>
        <p:spPr>
          <a:xfrm>
            <a:off x="5615975" y="2768825"/>
            <a:ext cx="3375434" cy="2258000"/>
          </a:xfrm>
          <a:prstGeom prst="rect">
            <a:avLst/>
          </a:prstGeom>
          <a:noFill/>
          <a:ln w="9525" cap="flat" cmpd="sng">
            <a:solidFill>
              <a:srgbClr val="000000"/>
            </a:solidFill>
            <a:prstDash val="solid"/>
            <a:round/>
            <a:headEnd type="none" w="sm" len="sm"/>
            <a:tailEnd type="none" w="sm" len="sm"/>
          </a:ln>
        </p:spPr>
      </p:pic>
      <p:sp>
        <p:nvSpPr>
          <p:cNvPr id="376" name="Google Shape;376;p45"/>
          <p:cNvSpPr txBox="1"/>
          <p:nvPr/>
        </p:nvSpPr>
        <p:spPr>
          <a:xfrm>
            <a:off x="714375" y="3082025"/>
            <a:ext cx="1663500" cy="82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77" name="Google Shape;377;p45"/>
          <p:cNvPicPr preferRelativeResize="0"/>
          <p:nvPr/>
        </p:nvPicPr>
        <p:blipFill rotWithShape="1">
          <a:blip r:embed="rId7">
            <a:alphaModFix/>
          </a:blip>
          <a:srcRect l="2717" t="4724" r="1944" b="4067"/>
          <a:stretch/>
        </p:blipFill>
        <p:spPr>
          <a:xfrm>
            <a:off x="171500" y="3183950"/>
            <a:ext cx="3368601" cy="1824157"/>
          </a:xfrm>
          <a:prstGeom prst="rect">
            <a:avLst/>
          </a:prstGeom>
          <a:noFill/>
          <a:ln w="9525" cap="flat" cmpd="sng">
            <a:solidFill>
              <a:srgbClr val="000000"/>
            </a:solidFill>
            <a:prstDash val="solid"/>
            <a:round/>
            <a:headEnd type="none" w="sm" len="sm"/>
            <a:tailEnd type="none" w="sm" len="sm"/>
          </a:ln>
        </p:spPr>
      </p:pic>
      <p:sp>
        <p:nvSpPr>
          <p:cNvPr id="378" name="Google Shape;378;p45"/>
          <p:cNvSpPr txBox="1"/>
          <p:nvPr/>
        </p:nvSpPr>
        <p:spPr>
          <a:xfrm>
            <a:off x="5347600" y="4153575"/>
            <a:ext cx="898200" cy="51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79" name="Google Shape;379;p45"/>
          <p:cNvPicPr preferRelativeResize="0"/>
          <p:nvPr/>
        </p:nvPicPr>
        <p:blipFill>
          <a:blip r:embed="rId8">
            <a:alphaModFix/>
          </a:blip>
          <a:stretch>
            <a:fillRect/>
          </a:stretch>
        </p:blipFill>
        <p:spPr>
          <a:xfrm>
            <a:off x="2887712" y="2934588"/>
            <a:ext cx="3368576" cy="1894837"/>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6351"/>
    </mc:Choice>
    <mc:Fallback>
      <p:transition spd="slow" advTm="635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6"/>
          <p:cNvSpPr txBox="1">
            <a:spLocks noGrp="1"/>
          </p:cNvSpPr>
          <p:nvPr>
            <p:ph type="ctrTitle"/>
          </p:nvPr>
        </p:nvSpPr>
        <p:spPr>
          <a:xfrm>
            <a:off x="-270100" y="1321025"/>
            <a:ext cx="9316800" cy="1730100"/>
          </a:xfrm>
          <a:prstGeom prst="rect">
            <a:avLst/>
          </a:prstGeom>
        </p:spPr>
        <p:txBody>
          <a:bodyPr spcFirstLastPara="1" wrap="square" lIns="91425" tIns="91425" rIns="91425" bIns="91425" anchor="ctr" anchorCtr="0">
            <a:normAutofit/>
          </a:bodyPr>
          <a:lstStyle/>
          <a:p>
            <a:pPr marL="457200" lvl="0" indent="0" algn="ctr" rtl="0">
              <a:spcBef>
                <a:spcPts val="0"/>
              </a:spcBef>
              <a:spcAft>
                <a:spcPts val="0"/>
              </a:spcAft>
              <a:buNone/>
            </a:pPr>
            <a:r>
              <a:rPr lang="el" sz="4750" i="1" u="sng">
                <a:latin typeface="Georgia"/>
                <a:ea typeface="Georgia"/>
                <a:cs typeface="Georgia"/>
                <a:sym typeface="Georgia"/>
              </a:rPr>
              <a:t>Local Products </a:t>
            </a:r>
            <a:endParaRPr/>
          </a:p>
        </p:txBody>
      </p:sp>
    </p:spTree>
  </p:cSld>
  <p:clrMapOvr>
    <a:masterClrMapping/>
  </p:clrMapOvr>
  <mc:AlternateContent xmlns:mc="http://schemas.openxmlformats.org/markup-compatibility/2006">
    <mc:Choice xmlns:p14="http://schemas.microsoft.com/office/powerpoint/2010/main" Requires="p14">
      <p:transition spd="slow" p14:dur="2000" advTm="2969"/>
    </mc:Choice>
    <mc:Fallback>
      <p:transition spd="slow" advTm="2969"/>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7"/>
          <p:cNvSpPr txBox="1">
            <a:spLocks noGrp="1"/>
          </p:cNvSpPr>
          <p:nvPr>
            <p:ph type="subTitle" idx="4294967295"/>
          </p:nvPr>
        </p:nvSpPr>
        <p:spPr>
          <a:xfrm>
            <a:off x="440100" y="858400"/>
            <a:ext cx="8263800" cy="805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l" sz="1400">
                <a:solidFill>
                  <a:schemeClr val="dk1"/>
                </a:solidFill>
                <a:latin typeface="Georgia"/>
                <a:ea typeface="Georgia"/>
                <a:cs typeface="Georgia"/>
                <a:sym typeface="Georgia"/>
              </a:rPr>
              <a:t>Approximately 46,778 acres  with apple trees are cultivated in Thessaly, 20,456 of them are cultivated in the prefecture of Larissa. Also pears and cherries.</a:t>
            </a:r>
            <a:endParaRPr sz="1400" b="1">
              <a:latin typeface="Georgia"/>
              <a:ea typeface="Georgia"/>
              <a:cs typeface="Georgia"/>
              <a:sym typeface="Georgia"/>
            </a:endParaRPr>
          </a:p>
        </p:txBody>
      </p:sp>
      <p:sp>
        <p:nvSpPr>
          <p:cNvPr id="390" name="Google Shape;390;p47"/>
          <p:cNvSpPr txBox="1">
            <a:spLocks noGrp="1"/>
          </p:cNvSpPr>
          <p:nvPr>
            <p:ph type="title"/>
          </p:nvPr>
        </p:nvSpPr>
        <p:spPr>
          <a:xfrm>
            <a:off x="311700" y="21030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1200"/>
              </a:spcBef>
              <a:spcAft>
                <a:spcPts val="0"/>
              </a:spcAft>
              <a:buSzPts val="990"/>
              <a:buNone/>
            </a:pPr>
            <a:r>
              <a:rPr lang="el" sz="1900" u="sng">
                <a:latin typeface="Georgia"/>
                <a:ea typeface="Georgia"/>
                <a:cs typeface="Georgia"/>
                <a:sym typeface="Georgia"/>
              </a:rPr>
              <a:t>Fruits</a:t>
            </a:r>
            <a:endParaRPr sz="1900" u="sng">
              <a:latin typeface="Georgia"/>
              <a:ea typeface="Georgia"/>
              <a:cs typeface="Georgia"/>
              <a:sym typeface="Georgia"/>
            </a:endParaRPr>
          </a:p>
          <a:p>
            <a:pPr marL="0" lvl="0" indent="0" algn="l" rtl="0">
              <a:spcBef>
                <a:spcPts val="0"/>
              </a:spcBef>
              <a:spcAft>
                <a:spcPts val="0"/>
              </a:spcAft>
              <a:buSzPts val="990"/>
              <a:buNone/>
            </a:pPr>
            <a:endParaRPr sz="2700"/>
          </a:p>
        </p:txBody>
      </p:sp>
      <p:pic>
        <p:nvPicPr>
          <p:cNvPr id="391" name="Google Shape;391;p47"/>
          <p:cNvPicPr preferRelativeResize="0"/>
          <p:nvPr/>
        </p:nvPicPr>
        <p:blipFill>
          <a:blip r:embed="rId3">
            <a:alphaModFix/>
          </a:blip>
          <a:stretch>
            <a:fillRect/>
          </a:stretch>
        </p:blipFill>
        <p:spPr>
          <a:xfrm>
            <a:off x="9433675" y="284637"/>
            <a:ext cx="1956025" cy="2934025"/>
          </a:xfrm>
          <a:prstGeom prst="rect">
            <a:avLst/>
          </a:prstGeom>
          <a:noFill/>
          <a:ln w="9525" cap="flat" cmpd="sng">
            <a:solidFill>
              <a:srgbClr val="000000"/>
            </a:solidFill>
            <a:prstDash val="solid"/>
            <a:round/>
            <a:headEnd type="none" w="sm" len="sm"/>
            <a:tailEnd type="none" w="sm" len="sm"/>
          </a:ln>
        </p:spPr>
      </p:pic>
      <p:sp>
        <p:nvSpPr>
          <p:cNvPr id="392" name="Google Shape;392;p47"/>
          <p:cNvSpPr txBox="1"/>
          <p:nvPr/>
        </p:nvSpPr>
        <p:spPr>
          <a:xfrm>
            <a:off x="3429000" y="3765775"/>
            <a:ext cx="591900" cy="48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393" name="Google Shape;393;p47"/>
          <p:cNvSpPr txBox="1"/>
          <p:nvPr/>
        </p:nvSpPr>
        <p:spPr>
          <a:xfrm>
            <a:off x="6653900" y="3765775"/>
            <a:ext cx="449100" cy="27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394" name="Google Shape;394;p47"/>
          <p:cNvPicPr preferRelativeResize="0"/>
          <p:nvPr/>
        </p:nvPicPr>
        <p:blipFill>
          <a:blip r:embed="rId4">
            <a:alphaModFix/>
          </a:blip>
          <a:stretch>
            <a:fillRect/>
          </a:stretch>
        </p:blipFill>
        <p:spPr>
          <a:xfrm>
            <a:off x="2730200" y="2201825"/>
            <a:ext cx="4479281" cy="2799550"/>
          </a:xfrm>
          <a:prstGeom prst="rect">
            <a:avLst/>
          </a:prstGeom>
          <a:noFill/>
          <a:ln w="9525" cap="flat" cmpd="sng">
            <a:solidFill>
              <a:srgbClr val="000000"/>
            </a:solidFill>
            <a:prstDash val="solid"/>
            <a:round/>
            <a:headEnd type="none" w="sm" len="sm"/>
            <a:tailEnd type="none" w="sm" len="sm"/>
          </a:ln>
        </p:spPr>
      </p:pic>
      <p:pic>
        <p:nvPicPr>
          <p:cNvPr id="395" name="Google Shape;395;p47"/>
          <p:cNvPicPr preferRelativeResize="0"/>
          <p:nvPr/>
        </p:nvPicPr>
        <p:blipFill>
          <a:blip r:embed="rId5">
            <a:alphaModFix/>
          </a:blip>
          <a:stretch>
            <a:fillRect/>
          </a:stretch>
        </p:blipFill>
        <p:spPr>
          <a:xfrm>
            <a:off x="6165750" y="1739600"/>
            <a:ext cx="2831910" cy="2148375"/>
          </a:xfrm>
          <a:prstGeom prst="rect">
            <a:avLst/>
          </a:prstGeom>
          <a:noFill/>
          <a:ln w="9525" cap="flat" cmpd="sng">
            <a:solidFill>
              <a:srgbClr val="000000"/>
            </a:solidFill>
            <a:prstDash val="solid"/>
            <a:round/>
            <a:headEnd type="none" w="sm" len="sm"/>
            <a:tailEnd type="none" w="sm" len="sm"/>
          </a:ln>
        </p:spPr>
      </p:pic>
      <p:pic>
        <p:nvPicPr>
          <p:cNvPr id="396" name="Google Shape;396;p47"/>
          <p:cNvPicPr preferRelativeResize="0"/>
          <p:nvPr/>
        </p:nvPicPr>
        <p:blipFill>
          <a:blip r:embed="rId6">
            <a:alphaModFix/>
          </a:blip>
          <a:stretch>
            <a:fillRect/>
          </a:stretch>
        </p:blipFill>
        <p:spPr>
          <a:xfrm>
            <a:off x="212550" y="1739603"/>
            <a:ext cx="2356525" cy="1617396"/>
          </a:xfrm>
          <a:prstGeom prst="rect">
            <a:avLst/>
          </a:prstGeom>
          <a:noFill/>
          <a:ln>
            <a:noFill/>
          </a:ln>
        </p:spPr>
      </p:pic>
      <p:pic>
        <p:nvPicPr>
          <p:cNvPr id="397" name="Google Shape;397;p47"/>
          <p:cNvPicPr preferRelativeResize="0"/>
          <p:nvPr/>
        </p:nvPicPr>
        <p:blipFill>
          <a:blip r:embed="rId7">
            <a:alphaModFix/>
          </a:blip>
          <a:stretch>
            <a:fillRect/>
          </a:stretch>
        </p:blipFill>
        <p:spPr>
          <a:xfrm>
            <a:off x="212549" y="3433215"/>
            <a:ext cx="2356525" cy="156816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9653"/>
    </mc:Choice>
    <mc:Fallback>
      <p:transition spd="slow" advTm="9653"/>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48"/>
          <p:cNvPicPr preferRelativeResize="0"/>
          <p:nvPr/>
        </p:nvPicPr>
        <p:blipFill>
          <a:blip r:embed="rId3">
            <a:alphaModFix/>
          </a:blip>
          <a:stretch>
            <a:fillRect/>
          </a:stretch>
        </p:blipFill>
        <p:spPr>
          <a:xfrm>
            <a:off x="3633952" y="696225"/>
            <a:ext cx="5510048" cy="3153925"/>
          </a:xfrm>
          <a:prstGeom prst="rect">
            <a:avLst/>
          </a:prstGeom>
          <a:noFill/>
          <a:ln>
            <a:noFill/>
          </a:ln>
        </p:spPr>
      </p:pic>
      <p:pic>
        <p:nvPicPr>
          <p:cNvPr id="403" name="Google Shape;403;p48"/>
          <p:cNvPicPr preferRelativeResize="0"/>
          <p:nvPr/>
        </p:nvPicPr>
        <p:blipFill rotWithShape="1">
          <a:blip r:embed="rId4">
            <a:alphaModFix/>
          </a:blip>
          <a:srcRect r="6270"/>
          <a:stretch/>
        </p:blipFill>
        <p:spPr>
          <a:xfrm>
            <a:off x="1821863" y="2125563"/>
            <a:ext cx="4005951" cy="2340275"/>
          </a:xfrm>
          <a:prstGeom prst="rect">
            <a:avLst/>
          </a:prstGeom>
          <a:noFill/>
          <a:ln w="9525" cap="flat" cmpd="sng">
            <a:solidFill>
              <a:srgbClr val="000000"/>
            </a:solidFill>
            <a:prstDash val="solid"/>
            <a:round/>
            <a:headEnd type="none" w="sm" len="sm"/>
            <a:tailEnd type="none" w="sm" len="sm"/>
          </a:ln>
        </p:spPr>
      </p:pic>
      <p:sp>
        <p:nvSpPr>
          <p:cNvPr id="404" name="Google Shape;404;p48"/>
          <p:cNvSpPr txBox="1">
            <a:spLocks noGrp="1"/>
          </p:cNvSpPr>
          <p:nvPr>
            <p:ph type="title"/>
          </p:nvPr>
        </p:nvSpPr>
        <p:spPr>
          <a:xfrm>
            <a:off x="386075" y="123525"/>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ctr" rtl="0">
              <a:spcBef>
                <a:spcPts val="1200"/>
              </a:spcBef>
              <a:spcAft>
                <a:spcPts val="0"/>
              </a:spcAft>
              <a:buNone/>
            </a:pPr>
            <a:r>
              <a:rPr lang="el" sz="2122" u="sng">
                <a:latin typeface="Georgia"/>
                <a:ea typeface="Georgia"/>
                <a:cs typeface="Georgia"/>
                <a:sym typeface="Georgia"/>
              </a:rPr>
              <a:t>Cotton </a:t>
            </a:r>
            <a:endParaRPr u="sng">
              <a:solidFill>
                <a:srgbClr val="000000"/>
              </a:solidFill>
            </a:endParaRPr>
          </a:p>
        </p:txBody>
      </p:sp>
      <p:pic>
        <p:nvPicPr>
          <p:cNvPr id="405" name="Google Shape;405;p48"/>
          <p:cNvPicPr preferRelativeResize="0"/>
          <p:nvPr/>
        </p:nvPicPr>
        <p:blipFill>
          <a:blip r:embed="rId5">
            <a:alphaModFix/>
          </a:blip>
          <a:stretch>
            <a:fillRect/>
          </a:stretch>
        </p:blipFill>
        <p:spPr>
          <a:xfrm>
            <a:off x="604625" y="1531300"/>
            <a:ext cx="2361025" cy="1823255"/>
          </a:xfrm>
          <a:prstGeom prst="rect">
            <a:avLst/>
          </a:prstGeom>
          <a:noFill/>
          <a:ln w="9525" cap="flat" cmpd="sng">
            <a:solidFill>
              <a:srgbClr val="000000"/>
            </a:solidFill>
            <a:prstDash val="solid"/>
            <a:round/>
            <a:headEnd type="none" w="sm" len="sm"/>
            <a:tailEnd type="none" w="sm" len="sm"/>
          </a:ln>
        </p:spPr>
      </p:pic>
      <p:sp>
        <p:nvSpPr>
          <p:cNvPr id="407" name="Google Shape;407;p48"/>
          <p:cNvSpPr txBox="1"/>
          <p:nvPr/>
        </p:nvSpPr>
        <p:spPr>
          <a:xfrm>
            <a:off x="2194150" y="3082025"/>
            <a:ext cx="1551300" cy="78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408" name="Google Shape;408;p48"/>
          <p:cNvPicPr preferRelativeResize="0"/>
          <p:nvPr/>
        </p:nvPicPr>
        <p:blipFill rotWithShape="1">
          <a:blip r:embed="rId6">
            <a:alphaModFix/>
          </a:blip>
          <a:srcRect l="18095" r="15207"/>
          <a:stretch/>
        </p:blipFill>
        <p:spPr>
          <a:xfrm>
            <a:off x="969589" y="123525"/>
            <a:ext cx="2102510" cy="1743175"/>
          </a:xfrm>
          <a:prstGeom prst="rect">
            <a:avLst/>
          </a:prstGeom>
          <a:noFill/>
          <a:ln w="9525" cap="flat" cmpd="sng">
            <a:solidFill>
              <a:srgbClr val="000000"/>
            </a:solidFill>
            <a:prstDash val="solid"/>
            <a:round/>
            <a:headEnd type="none" w="sm" len="sm"/>
            <a:tailEnd type="none" w="sm" len="sm"/>
          </a:ln>
        </p:spPr>
      </p:pic>
      <p:sp>
        <p:nvSpPr>
          <p:cNvPr id="409" name="Google Shape;409;p48"/>
          <p:cNvSpPr txBox="1"/>
          <p:nvPr/>
        </p:nvSpPr>
        <p:spPr>
          <a:xfrm>
            <a:off x="908275" y="3224900"/>
            <a:ext cx="540900" cy="26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410" name="Google Shape;410;p48"/>
          <p:cNvPicPr preferRelativeResize="0"/>
          <p:nvPr/>
        </p:nvPicPr>
        <p:blipFill rotWithShape="1">
          <a:blip r:embed="rId7">
            <a:alphaModFix/>
          </a:blip>
          <a:srcRect l="11008"/>
          <a:stretch/>
        </p:blipFill>
        <p:spPr>
          <a:xfrm>
            <a:off x="311700" y="3091275"/>
            <a:ext cx="2361030" cy="1743175"/>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4162"/>
    </mc:Choice>
    <mc:Fallback>
      <p:transition spd="slow" advTm="4162"/>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49"/>
          <p:cNvPicPr preferRelativeResize="0"/>
          <p:nvPr/>
        </p:nvPicPr>
        <p:blipFill>
          <a:blip r:embed="rId3">
            <a:alphaModFix/>
          </a:blip>
          <a:stretch>
            <a:fillRect/>
          </a:stretch>
        </p:blipFill>
        <p:spPr>
          <a:xfrm>
            <a:off x="311700" y="1188500"/>
            <a:ext cx="3515175" cy="3002375"/>
          </a:xfrm>
          <a:prstGeom prst="rect">
            <a:avLst/>
          </a:prstGeom>
          <a:noFill/>
          <a:ln w="9525" cap="flat" cmpd="sng">
            <a:solidFill>
              <a:srgbClr val="000000"/>
            </a:solidFill>
            <a:prstDash val="solid"/>
            <a:round/>
            <a:headEnd type="none" w="sm" len="sm"/>
            <a:tailEnd type="none" w="sm" len="sm"/>
          </a:ln>
        </p:spPr>
      </p:pic>
      <p:sp>
        <p:nvSpPr>
          <p:cNvPr id="417" name="Google Shape;417;p49"/>
          <p:cNvSpPr txBox="1">
            <a:spLocks noGrp="1"/>
          </p:cNvSpPr>
          <p:nvPr>
            <p:ph type="title"/>
          </p:nvPr>
        </p:nvSpPr>
        <p:spPr>
          <a:xfrm>
            <a:off x="311700" y="38380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1200"/>
              </a:spcBef>
              <a:spcAft>
                <a:spcPts val="0"/>
              </a:spcAft>
              <a:buSzPts val="990"/>
              <a:buNone/>
            </a:pPr>
            <a:r>
              <a:rPr lang="el" sz="1910" u="sng">
                <a:latin typeface="Georgia"/>
                <a:ea typeface="Georgia"/>
                <a:cs typeface="Georgia"/>
                <a:sym typeface="Georgia"/>
              </a:rPr>
              <a:t>Wheat Production</a:t>
            </a:r>
            <a:endParaRPr sz="1910" u="sng">
              <a:latin typeface="Georgia"/>
              <a:ea typeface="Georgia"/>
              <a:cs typeface="Georgia"/>
              <a:sym typeface="Georgia"/>
            </a:endParaRPr>
          </a:p>
          <a:p>
            <a:pPr marL="0" lvl="0" indent="0" algn="l" rtl="0">
              <a:spcBef>
                <a:spcPts val="0"/>
              </a:spcBef>
              <a:spcAft>
                <a:spcPts val="0"/>
              </a:spcAft>
              <a:buSzPts val="990"/>
              <a:buNone/>
            </a:pPr>
            <a:endParaRPr sz="2700"/>
          </a:p>
        </p:txBody>
      </p:sp>
      <p:sp>
        <p:nvSpPr>
          <p:cNvPr id="418" name="Google Shape;418;p49"/>
          <p:cNvSpPr txBox="1"/>
          <p:nvPr/>
        </p:nvSpPr>
        <p:spPr>
          <a:xfrm>
            <a:off x="5623150" y="3296325"/>
            <a:ext cx="653100" cy="69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419" name="Google Shape;419;p49"/>
          <p:cNvPicPr preferRelativeResize="0"/>
          <p:nvPr/>
        </p:nvPicPr>
        <p:blipFill>
          <a:blip r:embed="rId4">
            <a:alphaModFix/>
          </a:blip>
          <a:stretch>
            <a:fillRect/>
          </a:stretch>
        </p:blipFill>
        <p:spPr>
          <a:xfrm>
            <a:off x="2765868" y="2873888"/>
            <a:ext cx="3308707" cy="2100225"/>
          </a:xfrm>
          <a:prstGeom prst="rect">
            <a:avLst/>
          </a:prstGeom>
          <a:noFill/>
          <a:ln w="9525" cap="flat" cmpd="sng">
            <a:solidFill>
              <a:srgbClr val="000000"/>
            </a:solidFill>
            <a:prstDash val="solid"/>
            <a:round/>
            <a:headEnd type="none" w="sm" len="sm"/>
            <a:tailEnd type="none" w="sm" len="sm"/>
          </a:ln>
        </p:spPr>
      </p:pic>
      <p:sp>
        <p:nvSpPr>
          <p:cNvPr id="420" name="Google Shape;420;p49"/>
          <p:cNvSpPr txBox="1"/>
          <p:nvPr/>
        </p:nvSpPr>
        <p:spPr>
          <a:xfrm>
            <a:off x="6194650" y="3714750"/>
            <a:ext cx="653100" cy="41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421" name="Google Shape;421;p49"/>
          <p:cNvPicPr preferRelativeResize="0"/>
          <p:nvPr/>
        </p:nvPicPr>
        <p:blipFill rotWithShape="1">
          <a:blip r:embed="rId5">
            <a:alphaModFix/>
          </a:blip>
          <a:srcRect t="3390" b="2950"/>
          <a:stretch/>
        </p:blipFill>
        <p:spPr>
          <a:xfrm>
            <a:off x="5951550" y="2090650"/>
            <a:ext cx="2990200" cy="2100225"/>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4732"/>
    </mc:Choice>
    <mc:Fallback>
      <p:transition spd="slow" advTm="4732"/>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p50"/>
          <p:cNvSpPr txBox="1">
            <a:spLocks noGrp="1"/>
          </p:cNvSpPr>
          <p:nvPr>
            <p:ph type="title"/>
          </p:nvPr>
        </p:nvSpPr>
        <p:spPr>
          <a:xfrm>
            <a:off x="110975" y="133413"/>
            <a:ext cx="9036600" cy="572700"/>
          </a:xfrm>
          <a:prstGeom prst="rect">
            <a:avLst/>
          </a:prstGeom>
          <a:solidFill>
            <a:schemeClr val="l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sz="2000">
                <a:highlight>
                  <a:schemeClr val="lt1"/>
                </a:highlight>
                <a:latin typeface="Georgia"/>
                <a:ea typeface="Georgia"/>
                <a:cs typeface="Georgia"/>
                <a:sym typeface="Georgia"/>
              </a:rPr>
              <a:t>OTHER AGRICULTURAL AND LIVESTOCK PRODUCTS</a:t>
            </a:r>
            <a:r>
              <a:rPr lang="el">
                <a:solidFill>
                  <a:srgbClr val="FFFFFF"/>
                </a:solidFill>
              </a:rPr>
              <a:t> </a:t>
            </a:r>
            <a:endParaRPr>
              <a:solidFill>
                <a:srgbClr val="FFFFFF"/>
              </a:solidFill>
            </a:endParaRPr>
          </a:p>
        </p:txBody>
      </p:sp>
      <p:pic>
        <p:nvPicPr>
          <p:cNvPr id="427" name="Google Shape;427;p50"/>
          <p:cNvPicPr preferRelativeResize="0"/>
          <p:nvPr/>
        </p:nvPicPr>
        <p:blipFill>
          <a:blip r:embed="rId3">
            <a:alphaModFix/>
          </a:blip>
          <a:stretch>
            <a:fillRect/>
          </a:stretch>
        </p:blipFill>
        <p:spPr>
          <a:xfrm>
            <a:off x="6527325" y="3370478"/>
            <a:ext cx="2224375" cy="1711050"/>
          </a:xfrm>
          <a:prstGeom prst="rect">
            <a:avLst/>
          </a:prstGeom>
          <a:noFill/>
          <a:ln>
            <a:noFill/>
          </a:ln>
        </p:spPr>
      </p:pic>
      <p:pic>
        <p:nvPicPr>
          <p:cNvPr id="428" name="Google Shape;428;p50"/>
          <p:cNvPicPr preferRelativeResize="0"/>
          <p:nvPr/>
        </p:nvPicPr>
        <p:blipFill>
          <a:blip r:embed="rId4">
            <a:alphaModFix/>
          </a:blip>
          <a:stretch>
            <a:fillRect/>
          </a:stretch>
        </p:blipFill>
        <p:spPr>
          <a:xfrm>
            <a:off x="3318363" y="3601313"/>
            <a:ext cx="1837350" cy="1480224"/>
          </a:xfrm>
          <a:prstGeom prst="rect">
            <a:avLst/>
          </a:prstGeom>
          <a:noFill/>
          <a:ln>
            <a:noFill/>
          </a:ln>
        </p:spPr>
      </p:pic>
      <p:pic>
        <p:nvPicPr>
          <p:cNvPr id="429" name="Google Shape;429;p50"/>
          <p:cNvPicPr preferRelativeResize="0"/>
          <p:nvPr/>
        </p:nvPicPr>
        <p:blipFill>
          <a:blip r:embed="rId5">
            <a:alphaModFix/>
          </a:blip>
          <a:stretch>
            <a:fillRect/>
          </a:stretch>
        </p:blipFill>
        <p:spPr>
          <a:xfrm>
            <a:off x="6641475" y="133425"/>
            <a:ext cx="2466975" cy="1600200"/>
          </a:xfrm>
          <a:prstGeom prst="rect">
            <a:avLst/>
          </a:prstGeom>
          <a:noFill/>
          <a:ln>
            <a:noFill/>
          </a:ln>
        </p:spPr>
      </p:pic>
      <p:pic>
        <p:nvPicPr>
          <p:cNvPr id="430" name="Google Shape;430;p50"/>
          <p:cNvPicPr preferRelativeResize="0"/>
          <p:nvPr/>
        </p:nvPicPr>
        <p:blipFill>
          <a:blip r:embed="rId6">
            <a:alphaModFix/>
          </a:blip>
          <a:stretch>
            <a:fillRect/>
          </a:stretch>
        </p:blipFill>
        <p:spPr>
          <a:xfrm>
            <a:off x="216525" y="848700"/>
            <a:ext cx="2559550" cy="1917192"/>
          </a:xfrm>
          <a:prstGeom prst="rect">
            <a:avLst/>
          </a:prstGeom>
          <a:noFill/>
          <a:ln>
            <a:noFill/>
          </a:ln>
        </p:spPr>
      </p:pic>
      <p:pic>
        <p:nvPicPr>
          <p:cNvPr id="431" name="Google Shape;431;p50"/>
          <p:cNvPicPr preferRelativeResize="0"/>
          <p:nvPr/>
        </p:nvPicPr>
        <p:blipFill>
          <a:blip r:embed="rId7">
            <a:alphaModFix/>
          </a:blip>
          <a:stretch>
            <a:fillRect/>
          </a:stretch>
        </p:blipFill>
        <p:spPr>
          <a:xfrm>
            <a:off x="2838225" y="848700"/>
            <a:ext cx="2559550" cy="1917200"/>
          </a:xfrm>
          <a:prstGeom prst="rect">
            <a:avLst/>
          </a:prstGeom>
          <a:noFill/>
          <a:ln>
            <a:noFill/>
          </a:ln>
        </p:spPr>
      </p:pic>
      <p:pic>
        <p:nvPicPr>
          <p:cNvPr id="432" name="Google Shape;432;p50"/>
          <p:cNvPicPr preferRelativeResize="0"/>
          <p:nvPr/>
        </p:nvPicPr>
        <p:blipFill>
          <a:blip r:embed="rId8">
            <a:alphaModFix/>
          </a:blip>
          <a:stretch>
            <a:fillRect/>
          </a:stretch>
        </p:blipFill>
        <p:spPr>
          <a:xfrm>
            <a:off x="216525" y="3010350"/>
            <a:ext cx="3055447" cy="1711050"/>
          </a:xfrm>
          <a:prstGeom prst="rect">
            <a:avLst/>
          </a:prstGeom>
          <a:noFill/>
          <a:ln>
            <a:noFill/>
          </a:ln>
        </p:spPr>
      </p:pic>
      <p:pic>
        <p:nvPicPr>
          <p:cNvPr id="433" name="Google Shape;433;p50"/>
          <p:cNvPicPr preferRelativeResize="0"/>
          <p:nvPr/>
        </p:nvPicPr>
        <p:blipFill>
          <a:blip r:embed="rId9">
            <a:alphaModFix/>
          </a:blip>
          <a:stretch>
            <a:fillRect/>
          </a:stretch>
        </p:blipFill>
        <p:spPr>
          <a:xfrm>
            <a:off x="6641475" y="1771650"/>
            <a:ext cx="2466975" cy="1424725"/>
          </a:xfrm>
          <a:prstGeom prst="rect">
            <a:avLst/>
          </a:prstGeom>
          <a:noFill/>
          <a:ln>
            <a:noFill/>
          </a:ln>
        </p:spPr>
      </p:pic>
      <p:pic>
        <p:nvPicPr>
          <p:cNvPr id="434" name="Google Shape;434;p50"/>
          <p:cNvPicPr preferRelativeResize="0"/>
          <p:nvPr/>
        </p:nvPicPr>
        <p:blipFill>
          <a:blip r:embed="rId10">
            <a:alphaModFix/>
          </a:blip>
          <a:stretch>
            <a:fillRect/>
          </a:stretch>
        </p:blipFill>
        <p:spPr>
          <a:xfrm>
            <a:off x="5155725" y="1757288"/>
            <a:ext cx="1371600" cy="33242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4390"/>
    </mc:Choice>
    <mc:Fallback>
      <p:transition spd="slow" advTm="439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8"/>
        <p:cNvGrpSpPr/>
        <p:nvPr/>
      </p:nvGrpSpPr>
      <p:grpSpPr>
        <a:xfrm>
          <a:off x="0" y="0"/>
          <a:ext cx="0" cy="0"/>
          <a:chOff x="0" y="0"/>
          <a:chExt cx="0" cy="0"/>
        </a:xfrm>
      </p:grpSpPr>
      <p:pic>
        <p:nvPicPr>
          <p:cNvPr id="439" name="Google Shape;439;p51"/>
          <p:cNvPicPr preferRelativeResize="0"/>
          <p:nvPr/>
        </p:nvPicPr>
        <p:blipFill>
          <a:blip r:embed="rId3">
            <a:alphaModFix/>
          </a:blip>
          <a:stretch>
            <a:fillRect/>
          </a:stretch>
        </p:blipFill>
        <p:spPr>
          <a:xfrm>
            <a:off x="1904103" y="803670"/>
            <a:ext cx="4836869" cy="3337490"/>
          </a:xfrm>
          <a:prstGeom prst="rect">
            <a:avLst/>
          </a:prstGeom>
          <a:noFill/>
          <a:ln>
            <a:noFill/>
          </a:ln>
        </p:spPr>
      </p:pic>
      <p:pic>
        <p:nvPicPr>
          <p:cNvPr id="440" name="Google Shape;440;p51"/>
          <p:cNvPicPr preferRelativeResize="0"/>
          <p:nvPr/>
        </p:nvPicPr>
        <p:blipFill>
          <a:blip r:embed="rId4">
            <a:alphaModFix/>
          </a:blip>
          <a:stretch>
            <a:fillRect/>
          </a:stretch>
        </p:blipFill>
        <p:spPr>
          <a:xfrm>
            <a:off x="6515900" y="2683825"/>
            <a:ext cx="2466975" cy="2186944"/>
          </a:xfrm>
          <a:prstGeom prst="rect">
            <a:avLst/>
          </a:prstGeom>
          <a:noFill/>
          <a:ln>
            <a:noFill/>
          </a:ln>
        </p:spPr>
      </p:pic>
      <p:pic>
        <p:nvPicPr>
          <p:cNvPr id="441" name="Google Shape;441;p51"/>
          <p:cNvPicPr preferRelativeResize="0"/>
          <p:nvPr/>
        </p:nvPicPr>
        <p:blipFill>
          <a:blip r:embed="rId5">
            <a:alphaModFix/>
          </a:blip>
          <a:stretch>
            <a:fillRect/>
          </a:stretch>
        </p:blipFill>
        <p:spPr>
          <a:xfrm>
            <a:off x="6515900" y="299053"/>
            <a:ext cx="2466975" cy="2288462"/>
          </a:xfrm>
          <a:prstGeom prst="rect">
            <a:avLst/>
          </a:prstGeom>
          <a:noFill/>
          <a:ln>
            <a:noFill/>
          </a:ln>
        </p:spPr>
      </p:pic>
      <p:pic>
        <p:nvPicPr>
          <p:cNvPr id="442" name="Google Shape;442;p51"/>
          <p:cNvPicPr preferRelativeResize="0"/>
          <p:nvPr/>
        </p:nvPicPr>
        <p:blipFill>
          <a:blip r:embed="rId6">
            <a:alphaModFix/>
          </a:blip>
          <a:stretch>
            <a:fillRect/>
          </a:stretch>
        </p:blipFill>
        <p:spPr>
          <a:xfrm>
            <a:off x="139125" y="299050"/>
            <a:ext cx="2466975" cy="1622866"/>
          </a:xfrm>
          <a:prstGeom prst="rect">
            <a:avLst/>
          </a:prstGeom>
          <a:noFill/>
          <a:ln>
            <a:noFill/>
          </a:ln>
        </p:spPr>
      </p:pic>
      <p:pic>
        <p:nvPicPr>
          <p:cNvPr id="443" name="Google Shape;443;p51"/>
          <p:cNvPicPr preferRelativeResize="0"/>
          <p:nvPr/>
        </p:nvPicPr>
        <p:blipFill>
          <a:blip r:embed="rId7">
            <a:alphaModFix/>
          </a:blip>
          <a:stretch>
            <a:fillRect/>
          </a:stretch>
        </p:blipFill>
        <p:spPr>
          <a:xfrm>
            <a:off x="139113" y="3022913"/>
            <a:ext cx="2466975" cy="18478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4233"/>
    </mc:Choice>
    <mc:Fallback>
      <p:transition spd="slow" advTm="4233"/>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ctrTitle"/>
          </p:nvPr>
        </p:nvSpPr>
        <p:spPr>
          <a:xfrm>
            <a:off x="671250" y="1701025"/>
            <a:ext cx="7801500" cy="689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l" sz="3900" i="1" u="sng">
                <a:latin typeface="Georgia"/>
                <a:ea typeface="Georgia"/>
                <a:cs typeface="Georgia"/>
                <a:sym typeface="Georgia"/>
              </a:rPr>
              <a:t>The history of the city</a:t>
            </a:r>
            <a:endParaRPr/>
          </a:p>
        </p:txBody>
      </p:sp>
    </p:spTree>
  </p:cSld>
  <p:clrMapOvr>
    <a:masterClrMapping/>
  </p:clrMapOvr>
  <mc:AlternateContent xmlns:mc="http://schemas.openxmlformats.org/markup-compatibility/2006">
    <mc:Choice xmlns:p14="http://schemas.microsoft.com/office/powerpoint/2010/main" Requires="p14">
      <p:transition spd="slow" p14:dur="2000" advTm="2492"/>
    </mc:Choice>
    <mc:Fallback>
      <p:transition spd="slow" advTm="2492"/>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2"/>
          <p:cNvSpPr txBox="1">
            <a:spLocks noGrp="1"/>
          </p:cNvSpPr>
          <p:nvPr>
            <p:ph type="ctrTitle"/>
          </p:nvPr>
        </p:nvSpPr>
        <p:spPr>
          <a:xfrm>
            <a:off x="234675" y="1194925"/>
            <a:ext cx="8470500" cy="1730100"/>
          </a:xfrm>
          <a:prstGeom prst="rect">
            <a:avLst/>
          </a:prstGeom>
        </p:spPr>
        <p:txBody>
          <a:bodyPr spcFirstLastPara="1" wrap="square" lIns="91425" tIns="91425" rIns="91425" bIns="91425" anchor="b" anchorCtr="0">
            <a:normAutofit/>
          </a:bodyPr>
          <a:lstStyle/>
          <a:p>
            <a:pPr marL="457200" lvl="0" indent="0" algn="ctr" rtl="0">
              <a:spcBef>
                <a:spcPts val="0"/>
              </a:spcBef>
              <a:spcAft>
                <a:spcPts val="0"/>
              </a:spcAft>
              <a:buNone/>
            </a:pPr>
            <a:r>
              <a:rPr lang="el" sz="4750" i="1" u="sng">
                <a:latin typeface="Georgia"/>
                <a:ea typeface="Georgia"/>
                <a:cs typeface="Georgia"/>
                <a:sym typeface="Georgia"/>
              </a:rPr>
              <a:t>Nature </a:t>
            </a:r>
            <a:endParaRPr/>
          </a:p>
        </p:txBody>
      </p:sp>
    </p:spTree>
  </p:cSld>
  <p:clrMapOvr>
    <a:masterClrMapping/>
  </p:clrMapOvr>
  <mc:AlternateContent xmlns:mc="http://schemas.openxmlformats.org/markup-compatibility/2006">
    <mc:Choice xmlns:p14="http://schemas.microsoft.com/office/powerpoint/2010/main" Requires="p14">
      <p:transition spd="slow" p14:dur="2000" advTm="2423"/>
    </mc:Choice>
    <mc:Fallback>
      <p:transition spd="slow" advTm="2423"/>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3"/>
          <p:cNvSpPr txBox="1">
            <a:spLocks noGrp="1"/>
          </p:cNvSpPr>
          <p:nvPr>
            <p:ph type="body" idx="4294967295"/>
          </p:nvPr>
        </p:nvSpPr>
        <p:spPr>
          <a:xfrm>
            <a:off x="0" y="2103750"/>
            <a:ext cx="3642600" cy="936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70000" lnSpcReduction="20000"/>
          </a:bodyPr>
          <a:lstStyle/>
          <a:p>
            <a:pPr marL="0" lvl="0" indent="0" algn="l" rtl="0">
              <a:lnSpc>
                <a:spcPct val="115000"/>
              </a:lnSpc>
              <a:spcBef>
                <a:spcPts val="1200"/>
              </a:spcBef>
              <a:spcAft>
                <a:spcPts val="1200"/>
              </a:spcAft>
              <a:buClr>
                <a:schemeClr val="dk1"/>
              </a:buClr>
              <a:buSzPct val="78571"/>
              <a:buFont typeface="Arial"/>
              <a:buNone/>
            </a:pPr>
            <a:r>
              <a:rPr lang="el" sz="1400">
                <a:solidFill>
                  <a:schemeClr val="dk1"/>
                </a:solidFill>
                <a:latin typeface="Georgia"/>
                <a:ea typeface="Georgia"/>
                <a:cs typeface="Georgia"/>
                <a:sym typeface="Georgia"/>
              </a:rPr>
              <a:t>Pinios is a river of Thessaly. The springs are located on mount Pindos. Through  the Thessalian plain it flows into the Aegean sea.</a:t>
            </a:r>
            <a:endParaRPr sz="1400">
              <a:solidFill>
                <a:schemeClr val="dk1"/>
              </a:solidFill>
              <a:latin typeface="Georgia"/>
              <a:ea typeface="Georgia"/>
              <a:cs typeface="Georgia"/>
              <a:sym typeface="Georgia"/>
            </a:endParaRPr>
          </a:p>
        </p:txBody>
      </p:sp>
      <p:sp>
        <p:nvSpPr>
          <p:cNvPr id="454" name="Google Shape;454;p53"/>
          <p:cNvSpPr txBox="1">
            <a:spLocks noGrp="1"/>
          </p:cNvSpPr>
          <p:nvPr>
            <p:ph type="body" idx="4294967295"/>
          </p:nvPr>
        </p:nvSpPr>
        <p:spPr>
          <a:xfrm>
            <a:off x="4724700" y="4646175"/>
            <a:ext cx="2957700" cy="497400"/>
          </a:xfrm>
          <a:prstGeom prst="rect">
            <a:avLst/>
          </a:prstGeom>
        </p:spPr>
        <p:txBody>
          <a:bodyPr spcFirstLastPara="1" wrap="square" lIns="91425" tIns="91425" rIns="91425" bIns="91425" anchor="t" anchorCtr="0">
            <a:normAutofit fontScale="92500" lnSpcReduction="10000"/>
          </a:bodyPr>
          <a:lstStyle/>
          <a:p>
            <a:pPr marL="0" lvl="0" indent="0" algn="l" rtl="0">
              <a:lnSpc>
                <a:spcPct val="115000"/>
              </a:lnSpc>
              <a:spcBef>
                <a:spcPts val="1200"/>
              </a:spcBef>
              <a:spcAft>
                <a:spcPts val="0"/>
              </a:spcAft>
              <a:buNone/>
            </a:pPr>
            <a:endParaRPr sz="1050">
              <a:solidFill>
                <a:srgbClr val="202122"/>
              </a:solidFill>
              <a:highlight>
                <a:srgbClr val="FFFFFF"/>
              </a:highlight>
            </a:endParaRPr>
          </a:p>
          <a:p>
            <a:pPr marL="0" lvl="0" indent="0" algn="l" rtl="0">
              <a:spcBef>
                <a:spcPts val="1200"/>
              </a:spcBef>
              <a:spcAft>
                <a:spcPts val="1200"/>
              </a:spcAft>
              <a:buNone/>
            </a:pPr>
            <a:endParaRPr/>
          </a:p>
        </p:txBody>
      </p:sp>
      <p:sp>
        <p:nvSpPr>
          <p:cNvPr id="455" name="Google Shape;455;p53"/>
          <p:cNvSpPr txBox="1"/>
          <p:nvPr/>
        </p:nvSpPr>
        <p:spPr>
          <a:xfrm>
            <a:off x="2698200" y="431875"/>
            <a:ext cx="32523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endParaRPr sz="1800" u="sng">
              <a:solidFill>
                <a:schemeClr val="dk1"/>
              </a:solidFill>
            </a:endParaRPr>
          </a:p>
        </p:txBody>
      </p:sp>
      <p:sp>
        <p:nvSpPr>
          <p:cNvPr id="456" name="Google Shape;456;p53"/>
          <p:cNvSpPr txBox="1">
            <a:spLocks noGrp="1"/>
          </p:cNvSpPr>
          <p:nvPr>
            <p:ph type="title"/>
          </p:nvPr>
        </p:nvSpPr>
        <p:spPr>
          <a:xfrm>
            <a:off x="311700" y="431875"/>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1200"/>
              </a:spcBef>
              <a:spcAft>
                <a:spcPts val="0"/>
              </a:spcAft>
              <a:buClr>
                <a:srgbClr val="000000"/>
              </a:buClr>
              <a:buSzPts val="990"/>
              <a:buFont typeface="Arial"/>
              <a:buNone/>
            </a:pPr>
            <a:r>
              <a:rPr lang="el" sz="1919" u="sng">
                <a:latin typeface="Georgia"/>
                <a:ea typeface="Georgia"/>
                <a:cs typeface="Georgia"/>
                <a:sym typeface="Georgia"/>
              </a:rPr>
              <a:t>Pinios River</a:t>
            </a:r>
            <a:endParaRPr sz="1919" u="sng">
              <a:latin typeface="Georgia"/>
              <a:ea typeface="Georgia"/>
              <a:cs typeface="Georgia"/>
              <a:sym typeface="Georgia"/>
            </a:endParaRPr>
          </a:p>
          <a:p>
            <a:pPr marL="0" lvl="0" indent="0" algn="l" rtl="0">
              <a:spcBef>
                <a:spcPts val="0"/>
              </a:spcBef>
              <a:spcAft>
                <a:spcPts val="0"/>
              </a:spcAft>
              <a:buSzPts val="990"/>
              <a:buNone/>
            </a:pPr>
            <a:endParaRPr sz="2700"/>
          </a:p>
        </p:txBody>
      </p:sp>
      <p:sp>
        <p:nvSpPr>
          <p:cNvPr id="457" name="Google Shape;457;p53"/>
          <p:cNvSpPr txBox="1"/>
          <p:nvPr/>
        </p:nvSpPr>
        <p:spPr>
          <a:xfrm>
            <a:off x="2061475" y="2622775"/>
            <a:ext cx="959400" cy="57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458" name="Google Shape;458;p53"/>
          <p:cNvSpPr txBox="1"/>
          <p:nvPr/>
        </p:nvSpPr>
        <p:spPr>
          <a:xfrm>
            <a:off x="1734900" y="3000375"/>
            <a:ext cx="53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459" name="Google Shape;459;p53"/>
          <p:cNvSpPr txBox="1"/>
          <p:nvPr/>
        </p:nvSpPr>
        <p:spPr>
          <a:xfrm>
            <a:off x="5317000" y="3408600"/>
            <a:ext cx="775500" cy="62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460" name="Google Shape;460;p53"/>
          <p:cNvPicPr preferRelativeResize="0"/>
          <p:nvPr/>
        </p:nvPicPr>
        <p:blipFill>
          <a:blip r:embed="rId3">
            <a:alphaModFix/>
          </a:blip>
          <a:stretch>
            <a:fillRect/>
          </a:stretch>
        </p:blipFill>
        <p:spPr>
          <a:xfrm>
            <a:off x="3521025" y="2260875"/>
            <a:ext cx="5484150" cy="2621425"/>
          </a:xfrm>
          <a:prstGeom prst="rect">
            <a:avLst/>
          </a:prstGeom>
          <a:noFill/>
          <a:ln w="9525" cap="flat" cmpd="sng">
            <a:solidFill>
              <a:srgbClr val="000000"/>
            </a:solidFill>
            <a:prstDash val="solid"/>
            <a:round/>
            <a:headEnd type="none" w="sm" len="sm"/>
            <a:tailEnd type="none" w="sm" len="sm"/>
          </a:ln>
        </p:spPr>
      </p:pic>
      <p:pic>
        <p:nvPicPr>
          <p:cNvPr id="461" name="Google Shape;461;p53"/>
          <p:cNvPicPr preferRelativeResize="0"/>
          <p:nvPr/>
        </p:nvPicPr>
        <p:blipFill>
          <a:blip r:embed="rId4">
            <a:alphaModFix/>
          </a:blip>
          <a:stretch>
            <a:fillRect/>
          </a:stretch>
        </p:blipFill>
        <p:spPr>
          <a:xfrm>
            <a:off x="5497534" y="282475"/>
            <a:ext cx="3507641" cy="1821275"/>
          </a:xfrm>
          <a:prstGeom prst="rect">
            <a:avLst/>
          </a:prstGeom>
          <a:noFill/>
          <a:ln w="9525" cap="flat" cmpd="sng">
            <a:solidFill>
              <a:srgbClr val="000000"/>
            </a:solidFill>
            <a:prstDash val="solid"/>
            <a:round/>
            <a:headEnd type="none" w="sm" len="sm"/>
            <a:tailEnd type="none" w="sm" len="sm"/>
          </a:ln>
        </p:spPr>
      </p:pic>
      <p:pic>
        <p:nvPicPr>
          <p:cNvPr id="462" name="Google Shape;462;p53"/>
          <p:cNvPicPr preferRelativeResize="0"/>
          <p:nvPr/>
        </p:nvPicPr>
        <p:blipFill>
          <a:blip r:embed="rId5">
            <a:alphaModFix/>
          </a:blip>
          <a:stretch>
            <a:fillRect/>
          </a:stretch>
        </p:blipFill>
        <p:spPr>
          <a:xfrm>
            <a:off x="264275" y="212627"/>
            <a:ext cx="3034348" cy="1891125"/>
          </a:xfrm>
          <a:prstGeom prst="rect">
            <a:avLst/>
          </a:prstGeom>
          <a:noFill/>
          <a:ln w="9525" cap="flat" cmpd="sng">
            <a:solidFill>
              <a:srgbClr val="000000"/>
            </a:solidFill>
            <a:prstDash val="solid"/>
            <a:round/>
            <a:headEnd type="none" w="sm" len="sm"/>
            <a:tailEnd type="none" w="sm" len="sm"/>
          </a:ln>
        </p:spPr>
      </p:pic>
      <p:pic>
        <p:nvPicPr>
          <p:cNvPr id="463" name="Google Shape;463;p53"/>
          <p:cNvPicPr preferRelativeResize="0"/>
          <p:nvPr/>
        </p:nvPicPr>
        <p:blipFill>
          <a:blip r:embed="rId6">
            <a:alphaModFix/>
          </a:blip>
          <a:stretch>
            <a:fillRect/>
          </a:stretch>
        </p:blipFill>
        <p:spPr>
          <a:xfrm>
            <a:off x="302600" y="2944580"/>
            <a:ext cx="2957700" cy="20225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10827"/>
    </mc:Choice>
    <mc:Fallback>
      <p:transition spd="slow" advTm="10827"/>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4"/>
          <p:cNvSpPr txBox="1">
            <a:spLocks noGrp="1"/>
          </p:cNvSpPr>
          <p:nvPr>
            <p:ph type="title"/>
          </p:nvPr>
        </p:nvSpPr>
        <p:spPr>
          <a:xfrm>
            <a:off x="311700" y="16070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l" sz="2111" u="sng">
                <a:latin typeface="Georgia"/>
                <a:ea typeface="Georgia"/>
                <a:cs typeface="Georgia"/>
                <a:sym typeface="Georgia"/>
              </a:rPr>
              <a:t>Thessalian Plain</a:t>
            </a:r>
            <a:endParaRPr sz="2111" u="sng">
              <a:latin typeface="Georgia"/>
              <a:ea typeface="Georgia"/>
              <a:cs typeface="Georgia"/>
              <a:sym typeface="Georgia"/>
            </a:endParaRPr>
          </a:p>
        </p:txBody>
      </p:sp>
      <p:sp>
        <p:nvSpPr>
          <p:cNvPr id="469" name="Google Shape;469;p54"/>
          <p:cNvSpPr txBox="1">
            <a:spLocks noGrp="1"/>
          </p:cNvSpPr>
          <p:nvPr>
            <p:ph type="body" idx="4294967295"/>
          </p:nvPr>
        </p:nvSpPr>
        <p:spPr>
          <a:xfrm>
            <a:off x="370650" y="765700"/>
            <a:ext cx="5627700" cy="496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200"/>
              </a:spcAft>
              <a:buNone/>
            </a:pPr>
            <a:r>
              <a:rPr lang="el" sz="1400" dirty="0">
                <a:solidFill>
                  <a:schemeClr val="dk1"/>
                </a:solidFill>
                <a:latin typeface="Georgia"/>
                <a:ea typeface="Georgia"/>
                <a:cs typeface="Georgia"/>
                <a:sym typeface="Georgia"/>
              </a:rPr>
              <a:t>The Thessalian plain is the biggest in Greece and very fertile . </a:t>
            </a:r>
            <a:endParaRPr sz="1400" dirty="0">
              <a:solidFill>
                <a:schemeClr val="dk1"/>
              </a:solidFill>
              <a:latin typeface="Georgia"/>
              <a:ea typeface="Georgia"/>
              <a:cs typeface="Georgia"/>
              <a:sym typeface="Georgia"/>
            </a:endParaRPr>
          </a:p>
        </p:txBody>
      </p:sp>
      <p:sp>
        <p:nvSpPr>
          <p:cNvPr id="470" name="Google Shape;470;p54"/>
          <p:cNvSpPr txBox="1"/>
          <p:nvPr/>
        </p:nvSpPr>
        <p:spPr>
          <a:xfrm>
            <a:off x="311700" y="1526650"/>
            <a:ext cx="5745600" cy="11895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l">
                <a:solidFill>
                  <a:schemeClr val="dk1"/>
                </a:solidFill>
                <a:latin typeface="Georgia"/>
                <a:ea typeface="Georgia"/>
                <a:cs typeface="Georgia"/>
                <a:sym typeface="Georgia"/>
              </a:rPr>
              <a:t>Because of the plain, Thessaly was  one of the few areas in Ancient Greece that could house a large number of cavalry. </a:t>
            </a:r>
            <a:endParaRPr>
              <a:solidFill>
                <a:schemeClr val="dk1"/>
              </a:solidFill>
              <a:latin typeface="Georgia"/>
              <a:ea typeface="Georgia"/>
              <a:cs typeface="Georgia"/>
              <a:sym typeface="Georgia"/>
            </a:endParaRPr>
          </a:p>
          <a:p>
            <a:pPr marL="0" lvl="0" indent="0" algn="l" rtl="0">
              <a:lnSpc>
                <a:spcPct val="115000"/>
              </a:lnSpc>
              <a:spcBef>
                <a:spcPts val="1200"/>
              </a:spcBef>
              <a:spcAft>
                <a:spcPts val="0"/>
              </a:spcAft>
              <a:buNone/>
            </a:pPr>
            <a:r>
              <a:rPr lang="el">
                <a:solidFill>
                  <a:schemeClr val="dk1"/>
                </a:solidFill>
                <a:latin typeface="Georgia"/>
                <a:ea typeface="Georgia"/>
                <a:cs typeface="Georgia"/>
                <a:sym typeface="Georgia"/>
              </a:rPr>
              <a:t>The Thessalian cavalry was an important part of the ancient Macedonian army of Philip II and Alexander the Great</a:t>
            </a:r>
            <a:endParaRPr>
              <a:solidFill>
                <a:schemeClr val="dk1"/>
              </a:solidFill>
              <a:latin typeface="Georgia"/>
              <a:ea typeface="Georgia"/>
              <a:cs typeface="Georgia"/>
              <a:sym typeface="Georgia"/>
            </a:endParaRPr>
          </a:p>
          <a:p>
            <a:pPr marL="0" lvl="0" indent="0" algn="l" rtl="0">
              <a:lnSpc>
                <a:spcPct val="115000"/>
              </a:lnSpc>
              <a:spcBef>
                <a:spcPts val="1200"/>
              </a:spcBef>
              <a:spcAft>
                <a:spcPts val="1200"/>
              </a:spcAft>
              <a:buNone/>
            </a:pPr>
            <a:endParaRPr>
              <a:solidFill>
                <a:schemeClr val="dk1"/>
              </a:solidFill>
              <a:latin typeface="Georgia"/>
              <a:ea typeface="Georgia"/>
              <a:cs typeface="Georgia"/>
              <a:sym typeface="Georgia"/>
            </a:endParaRPr>
          </a:p>
        </p:txBody>
      </p:sp>
      <p:pic>
        <p:nvPicPr>
          <p:cNvPr id="471" name="Google Shape;471;p54"/>
          <p:cNvPicPr preferRelativeResize="0"/>
          <p:nvPr/>
        </p:nvPicPr>
        <p:blipFill>
          <a:blip r:embed="rId3">
            <a:alphaModFix/>
          </a:blip>
          <a:stretch>
            <a:fillRect/>
          </a:stretch>
        </p:blipFill>
        <p:spPr>
          <a:xfrm>
            <a:off x="5294100" y="2980325"/>
            <a:ext cx="3761429" cy="1965650"/>
          </a:xfrm>
          <a:prstGeom prst="rect">
            <a:avLst/>
          </a:prstGeom>
          <a:noFill/>
          <a:ln>
            <a:noFill/>
          </a:ln>
        </p:spPr>
      </p:pic>
      <p:pic>
        <p:nvPicPr>
          <p:cNvPr id="472" name="Google Shape;472;p54"/>
          <p:cNvPicPr preferRelativeResize="0"/>
          <p:nvPr/>
        </p:nvPicPr>
        <p:blipFill>
          <a:blip r:embed="rId4">
            <a:alphaModFix/>
          </a:blip>
          <a:stretch>
            <a:fillRect/>
          </a:stretch>
        </p:blipFill>
        <p:spPr>
          <a:xfrm>
            <a:off x="3085937" y="2843314"/>
            <a:ext cx="2600325" cy="2239661"/>
          </a:xfrm>
          <a:prstGeom prst="rect">
            <a:avLst/>
          </a:prstGeom>
          <a:noFill/>
          <a:ln w="9525" cap="flat" cmpd="sng">
            <a:solidFill>
              <a:srgbClr val="000000"/>
            </a:solidFill>
            <a:prstDash val="solid"/>
            <a:round/>
            <a:headEnd type="none" w="sm" len="sm"/>
            <a:tailEnd type="none" w="sm" len="sm"/>
          </a:ln>
        </p:spPr>
      </p:pic>
      <p:pic>
        <p:nvPicPr>
          <p:cNvPr id="473" name="Google Shape;473;p54"/>
          <p:cNvPicPr preferRelativeResize="0"/>
          <p:nvPr/>
        </p:nvPicPr>
        <p:blipFill>
          <a:blip r:embed="rId5">
            <a:alphaModFix/>
          </a:blip>
          <a:stretch>
            <a:fillRect/>
          </a:stretch>
        </p:blipFill>
        <p:spPr>
          <a:xfrm>
            <a:off x="5932765" y="407400"/>
            <a:ext cx="3211236" cy="2164350"/>
          </a:xfrm>
          <a:prstGeom prst="rect">
            <a:avLst/>
          </a:prstGeom>
          <a:noFill/>
          <a:ln w="9525" cap="flat" cmpd="sng">
            <a:solidFill>
              <a:srgbClr val="000000"/>
            </a:solidFill>
            <a:prstDash val="solid"/>
            <a:round/>
            <a:headEnd type="none" w="sm" len="sm"/>
            <a:tailEnd type="none" w="sm" len="sm"/>
          </a:ln>
        </p:spPr>
      </p:pic>
      <p:pic>
        <p:nvPicPr>
          <p:cNvPr id="474" name="Google Shape;474;p54"/>
          <p:cNvPicPr preferRelativeResize="0"/>
          <p:nvPr/>
        </p:nvPicPr>
        <p:blipFill>
          <a:blip r:embed="rId6">
            <a:alphaModFix/>
          </a:blip>
          <a:stretch>
            <a:fillRect/>
          </a:stretch>
        </p:blipFill>
        <p:spPr>
          <a:xfrm>
            <a:off x="370638" y="3191625"/>
            <a:ext cx="29527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383"/>
    </mc:Choice>
    <mc:Fallback>
      <p:transition spd="slow" advTm="20383"/>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8"/>
        <p:cNvGrpSpPr/>
        <p:nvPr/>
      </p:nvGrpSpPr>
      <p:grpSpPr>
        <a:xfrm>
          <a:off x="0" y="0"/>
          <a:ext cx="0" cy="0"/>
          <a:chOff x="0" y="0"/>
          <a:chExt cx="0" cy="0"/>
        </a:xfrm>
      </p:grpSpPr>
      <p:sp>
        <p:nvSpPr>
          <p:cNvPr id="479" name="Google Shape;479;p55"/>
          <p:cNvSpPr txBox="1">
            <a:spLocks noGrp="1"/>
          </p:cNvSpPr>
          <p:nvPr>
            <p:ph type="title"/>
          </p:nvPr>
        </p:nvSpPr>
        <p:spPr>
          <a:xfrm>
            <a:off x="311700" y="239325"/>
            <a:ext cx="8520600" cy="850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l" sz="1400">
                <a:latin typeface="Georgia"/>
                <a:ea typeface="Georgia"/>
                <a:cs typeface="Georgia"/>
                <a:sym typeface="Georgia"/>
              </a:rPr>
              <a:t>              </a:t>
            </a:r>
            <a:r>
              <a:rPr lang="el" sz="2100" u="sng">
                <a:latin typeface="Georgia"/>
                <a:ea typeface="Georgia"/>
                <a:cs typeface="Georgia"/>
                <a:sym typeface="Georgia"/>
              </a:rPr>
              <a:t>Tempi valley</a:t>
            </a:r>
            <a:endParaRPr sz="2100" u="sng">
              <a:latin typeface="Georgia"/>
              <a:ea typeface="Georgia"/>
              <a:cs typeface="Georgia"/>
              <a:sym typeface="Georgia"/>
            </a:endParaRPr>
          </a:p>
        </p:txBody>
      </p:sp>
      <p:sp>
        <p:nvSpPr>
          <p:cNvPr id="480" name="Google Shape;480;p55"/>
          <p:cNvSpPr txBox="1">
            <a:spLocks noGrp="1"/>
          </p:cNvSpPr>
          <p:nvPr>
            <p:ph type="body" idx="1"/>
          </p:nvPr>
        </p:nvSpPr>
        <p:spPr>
          <a:xfrm rot="250">
            <a:off x="209275" y="1146675"/>
            <a:ext cx="4128300" cy="3668700"/>
          </a:xfrm>
          <a:prstGeom prst="rect">
            <a:avLst/>
          </a:prstGeom>
          <a:solidFill>
            <a:schemeClr val="lt1"/>
          </a:solidFill>
        </p:spPr>
        <p:txBody>
          <a:bodyPr spcFirstLastPara="1" wrap="square" lIns="91425" tIns="91425" rIns="91425" bIns="91425" anchor="t" anchorCtr="0">
            <a:normAutofit/>
          </a:bodyPr>
          <a:lstStyle/>
          <a:p>
            <a:pPr marL="0" lvl="0" indent="0" algn="l" rtl="0">
              <a:spcBef>
                <a:spcPts val="0"/>
              </a:spcBef>
              <a:spcAft>
                <a:spcPts val="0"/>
              </a:spcAft>
              <a:buNone/>
            </a:pPr>
            <a:r>
              <a:rPr lang="el" sz="1700">
                <a:solidFill>
                  <a:srgbClr val="FFFFFF"/>
                </a:solidFill>
                <a:latin typeface="Georgia"/>
                <a:ea typeface="Georgia"/>
                <a:cs typeface="Georgia"/>
                <a:sym typeface="Georgia"/>
              </a:rPr>
              <a:t>The Tempi valley is formed between the  mountains Olympus and Ossa. The valley is 10 km long, while the narrowest point of the formed gorge is 25 meters wide and about 500 meters deep.</a:t>
            </a:r>
            <a:endParaRPr sz="1700">
              <a:solidFill>
                <a:srgbClr val="FFFFFF"/>
              </a:solidFill>
              <a:latin typeface="Georgia"/>
              <a:ea typeface="Georgia"/>
              <a:cs typeface="Georgia"/>
              <a:sym typeface="Georgia"/>
            </a:endParaRPr>
          </a:p>
          <a:p>
            <a:pPr marL="0" lvl="0" indent="0" algn="l" rtl="0">
              <a:spcBef>
                <a:spcPts val="1200"/>
              </a:spcBef>
              <a:spcAft>
                <a:spcPts val="1200"/>
              </a:spcAft>
              <a:buNone/>
            </a:pPr>
            <a:r>
              <a:rPr lang="el" sz="1700">
                <a:solidFill>
                  <a:srgbClr val="FFFFFF"/>
                </a:solidFill>
                <a:latin typeface="Georgia"/>
                <a:ea typeface="Georgia"/>
                <a:cs typeface="Georgia"/>
                <a:sym typeface="Georgia"/>
              </a:rPr>
              <a:t> The river Pinios flows through the valley and  into the Aegean. The valley is the main crossing from Macedonia to Thessaly and for this reason the area was of great importance since ancient times.</a:t>
            </a:r>
            <a:endParaRPr sz="1700">
              <a:solidFill>
                <a:srgbClr val="FFFFFF"/>
              </a:solidFill>
              <a:latin typeface="Georgia"/>
              <a:ea typeface="Georgia"/>
              <a:cs typeface="Georgia"/>
              <a:sym typeface="Georgia"/>
            </a:endParaRPr>
          </a:p>
        </p:txBody>
      </p:sp>
      <p:sp>
        <p:nvSpPr>
          <p:cNvPr id="481" name="Google Shape;481;p55"/>
          <p:cNvSpPr txBox="1"/>
          <p:nvPr/>
        </p:nvSpPr>
        <p:spPr>
          <a:xfrm>
            <a:off x="2089500" y="-517575"/>
            <a:ext cx="55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482" name="Google Shape;482;p55"/>
          <p:cNvPicPr preferRelativeResize="0"/>
          <p:nvPr/>
        </p:nvPicPr>
        <p:blipFill>
          <a:blip r:embed="rId3">
            <a:alphaModFix/>
          </a:blip>
          <a:stretch>
            <a:fillRect/>
          </a:stretch>
        </p:blipFill>
        <p:spPr>
          <a:xfrm>
            <a:off x="4633175" y="971875"/>
            <a:ext cx="4358426" cy="3937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15670"/>
    </mc:Choice>
    <mc:Fallback>
      <p:transition spd="slow" advTm="1567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56"/>
          <p:cNvPicPr preferRelativeResize="0"/>
          <p:nvPr/>
        </p:nvPicPr>
        <p:blipFill>
          <a:blip r:embed="rId3">
            <a:alphaModFix/>
          </a:blip>
          <a:stretch>
            <a:fillRect/>
          </a:stretch>
        </p:blipFill>
        <p:spPr>
          <a:xfrm>
            <a:off x="6314975" y="2155325"/>
            <a:ext cx="2762250" cy="1657350"/>
          </a:xfrm>
          <a:prstGeom prst="rect">
            <a:avLst/>
          </a:prstGeom>
          <a:noFill/>
          <a:ln w="9525" cap="flat" cmpd="sng">
            <a:solidFill>
              <a:srgbClr val="000000"/>
            </a:solidFill>
            <a:prstDash val="solid"/>
            <a:round/>
            <a:headEnd type="none" w="sm" len="sm"/>
            <a:tailEnd type="none" w="sm" len="sm"/>
          </a:ln>
        </p:spPr>
      </p:pic>
      <p:pic>
        <p:nvPicPr>
          <p:cNvPr id="488" name="Google Shape;488;p56"/>
          <p:cNvPicPr preferRelativeResize="0"/>
          <p:nvPr/>
        </p:nvPicPr>
        <p:blipFill rotWithShape="1">
          <a:blip r:embed="rId4">
            <a:alphaModFix/>
          </a:blip>
          <a:srcRect l="12768" r="12476"/>
          <a:stretch/>
        </p:blipFill>
        <p:spPr>
          <a:xfrm>
            <a:off x="357200" y="2155325"/>
            <a:ext cx="3606109" cy="2713300"/>
          </a:xfrm>
          <a:prstGeom prst="rect">
            <a:avLst/>
          </a:prstGeom>
          <a:noFill/>
          <a:ln w="9525" cap="flat" cmpd="sng">
            <a:solidFill>
              <a:srgbClr val="000000"/>
            </a:solidFill>
            <a:prstDash val="solid"/>
            <a:round/>
            <a:headEnd type="none" w="sm" len="sm"/>
            <a:tailEnd type="none" w="sm" len="sm"/>
          </a:ln>
        </p:spPr>
      </p:pic>
      <p:sp>
        <p:nvSpPr>
          <p:cNvPr id="489" name="Google Shape;489;p56"/>
          <p:cNvSpPr txBox="1">
            <a:spLocks noGrp="1"/>
          </p:cNvSpPr>
          <p:nvPr>
            <p:ph type="title"/>
          </p:nvPr>
        </p:nvSpPr>
        <p:spPr>
          <a:xfrm>
            <a:off x="311700" y="39400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l" sz="2111" u="sng">
                <a:latin typeface="Georgia"/>
                <a:ea typeface="Georgia"/>
                <a:cs typeface="Georgia"/>
                <a:sym typeface="Georgia"/>
              </a:rPr>
              <a:t>Olympus</a:t>
            </a:r>
            <a:endParaRPr sz="2111" u="sng">
              <a:latin typeface="Georgia"/>
              <a:ea typeface="Georgia"/>
              <a:cs typeface="Georgia"/>
              <a:sym typeface="Georgia"/>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90" name="Google Shape;490;p56"/>
          <p:cNvSpPr txBox="1">
            <a:spLocks noGrp="1"/>
          </p:cNvSpPr>
          <p:nvPr>
            <p:ph type="body" idx="4294967295"/>
          </p:nvPr>
        </p:nvSpPr>
        <p:spPr>
          <a:xfrm>
            <a:off x="311700" y="1006591"/>
            <a:ext cx="8520600" cy="1082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l" sz="1400" dirty="0">
                <a:solidFill>
                  <a:schemeClr val="dk1"/>
                </a:solidFill>
                <a:latin typeface="Georgia"/>
                <a:ea typeface="Georgia"/>
                <a:cs typeface="Georgia"/>
                <a:sym typeface="Georgia"/>
              </a:rPr>
              <a:t>Olympus is the highest mountain in </a:t>
            </a:r>
            <a:r>
              <a:rPr lang="el" sz="1400" dirty="0" smtClean="0">
                <a:solidFill>
                  <a:schemeClr val="dk1"/>
                </a:solidFill>
                <a:latin typeface="Georgia"/>
                <a:ea typeface="Georgia"/>
                <a:cs typeface="Georgia"/>
                <a:sym typeface="Georgia"/>
              </a:rPr>
              <a:t>Greece.</a:t>
            </a:r>
            <a:r>
              <a:rPr lang="en-US" sz="1400" dirty="0" smtClean="0">
                <a:solidFill>
                  <a:schemeClr val="dk1"/>
                </a:solidFill>
                <a:latin typeface="Georgia"/>
                <a:ea typeface="Georgia"/>
                <a:cs typeface="Georgia"/>
                <a:sym typeface="Georgia"/>
              </a:rPr>
              <a:t>                                                                                                                  </a:t>
            </a:r>
            <a:r>
              <a:rPr lang="el" sz="1400" dirty="0" smtClean="0">
                <a:solidFill>
                  <a:schemeClr val="dk1"/>
                </a:solidFill>
                <a:latin typeface="Georgia"/>
                <a:ea typeface="Georgia"/>
                <a:cs typeface="Georgia"/>
                <a:sym typeface="Georgia"/>
              </a:rPr>
              <a:t>  </a:t>
            </a:r>
            <a:r>
              <a:rPr lang="el" sz="1400" dirty="0">
                <a:solidFill>
                  <a:schemeClr val="dk1"/>
                </a:solidFill>
                <a:latin typeface="Georgia"/>
                <a:ea typeface="Georgia"/>
                <a:cs typeface="Georgia"/>
                <a:sym typeface="Georgia"/>
              </a:rPr>
              <a:t>According to </a:t>
            </a:r>
            <a:r>
              <a:rPr lang="en-US" sz="1400" dirty="0" smtClean="0">
                <a:solidFill>
                  <a:schemeClr val="dk1"/>
                </a:solidFill>
                <a:latin typeface="Georgia"/>
                <a:ea typeface="Georgia"/>
                <a:cs typeface="Georgia"/>
                <a:sym typeface="Georgia"/>
              </a:rPr>
              <a:t>mythology</a:t>
            </a:r>
            <a:r>
              <a:rPr lang="el" sz="1400" dirty="0" smtClean="0">
                <a:solidFill>
                  <a:schemeClr val="dk1"/>
                </a:solidFill>
                <a:latin typeface="Georgia"/>
                <a:ea typeface="Georgia"/>
                <a:cs typeface="Georgia"/>
                <a:sym typeface="Georgia"/>
              </a:rPr>
              <a:t>, </a:t>
            </a:r>
            <a:r>
              <a:rPr lang="el" sz="1400" dirty="0">
                <a:solidFill>
                  <a:schemeClr val="dk1"/>
                </a:solidFill>
                <a:latin typeface="Georgia"/>
                <a:ea typeface="Georgia"/>
                <a:cs typeface="Georgia"/>
                <a:sym typeface="Georgia"/>
              </a:rPr>
              <a:t>the Twelve Olympian Gods lived on the top</a:t>
            </a:r>
            <a:r>
              <a:rPr lang="el" sz="1400" dirty="0" smtClean="0">
                <a:solidFill>
                  <a:schemeClr val="dk1"/>
                </a:solidFill>
                <a:latin typeface="Georgia"/>
                <a:ea typeface="Georgia"/>
                <a:cs typeface="Georgia"/>
                <a:sym typeface="Georgia"/>
              </a:rPr>
              <a:t>.</a:t>
            </a:r>
            <a:r>
              <a:rPr lang="en-US" sz="1400" dirty="0" smtClean="0">
                <a:solidFill>
                  <a:schemeClr val="dk1"/>
                </a:solidFill>
                <a:latin typeface="Georgia"/>
                <a:ea typeface="Georgia"/>
                <a:cs typeface="Georgia"/>
                <a:sym typeface="Georgia"/>
              </a:rPr>
              <a:t>                                                                                  </a:t>
            </a:r>
            <a:r>
              <a:rPr lang="el" sz="1400" dirty="0" smtClean="0">
                <a:solidFill>
                  <a:schemeClr val="dk1"/>
                </a:solidFill>
                <a:latin typeface="Georgia"/>
                <a:ea typeface="Georgia"/>
                <a:cs typeface="Georgia"/>
                <a:sym typeface="Georgia"/>
              </a:rPr>
              <a:t> </a:t>
            </a:r>
            <a:r>
              <a:rPr lang="el" sz="1400" dirty="0">
                <a:solidFill>
                  <a:schemeClr val="dk1"/>
                </a:solidFill>
                <a:latin typeface="Georgia"/>
                <a:ea typeface="Georgia"/>
                <a:cs typeface="Georgia"/>
                <a:sym typeface="Georgia"/>
              </a:rPr>
              <a:t>It is also the second highest mountain in the Balkans. </a:t>
            </a:r>
            <a:r>
              <a:rPr lang="en-US" sz="1400" dirty="0" smtClean="0">
                <a:solidFill>
                  <a:schemeClr val="dk1"/>
                </a:solidFill>
                <a:latin typeface="Georgia"/>
                <a:ea typeface="Georgia"/>
                <a:cs typeface="Georgia"/>
                <a:sym typeface="Georgia"/>
              </a:rPr>
              <a:t>                                                                                                                     </a:t>
            </a:r>
            <a:r>
              <a:rPr lang="el" sz="1400" dirty="0" smtClean="0">
                <a:solidFill>
                  <a:schemeClr val="dk1"/>
                </a:solidFill>
                <a:latin typeface="Georgia"/>
                <a:ea typeface="Georgia"/>
                <a:cs typeface="Georgia"/>
                <a:sym typeface="Georgia"/>
              </a:rPr>
              <a:t>It </a:t>
            </a:r>
            <a:r>
              <a:rPr lang="el" sz="1400" dirty="0">
                <a:solidFill>
                  <a:schemeClr val="dk1"/>
                </a:solidFill>
                <a:latin typeface="Georgia"/>
                <a:ea typeface="Georgia"/>
                <a:cs typeface="Georgia"/>
                <a:sym typeface="Georgia"/>
              </a:rPr>
              <a:t>is located on the borders of Macedonia and Thessaly and is  an area of great biodiversity.</a:t>
            </a:r>
            <a:endParaRPr sz="1400" dirty="0">
              <a:solidFill>
                <a:schemeClr val="dk1"/>
              </a:solidFill>
            </a:endParaRPr>
          </a:p>
        </p:txBody>
      </p:sp>
      <p:sp>
        <p:nvSpPr>
          <p:cNvPr id="491" name="Google Shape;491;p56"/>
          <p:cNvSpPr txBox="1"/>
          <p:nvPr/>
        </p:nvSpPr>
        <p:spPr>
          <a:xfrm>
            <a:off x="1898200" y="3020775"/>
            <a:ext cx="540900" cy="51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492" name="Google Shape;492;p56"/>
          <p:cNvSpPr txBox="1"/>
          <p:nvPr/>
        </p:nvSpPr>
        <p:spPr>
          <a:xfrm>
            <a:off x="6633475" y="3500450"/>
            <a:ext cx="785700" cy="3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493" name="Google Shape;493;p56"/>
          <p:cNvPicPr preferRelativeResize="0"/>
          <p:nvPr/>
        </p:nvPicPr>
        <p:blipFill rotWithShape="1">
          <a:blip r:embed="rId5">
            <a:alphaModFix/>
          </a:blip>
          <a:srcRect r="2075" b="5410"/>
          <a:stretch/>
        </p:blipFill>
        <p:spPr>
          <a:xfrm>
            <a:off x="3273525" y="3020775"/>
            <a:ext cx="3889025" cy="1817124"/>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11953"/>
    </mc:Choice>
    <mc:Fallback>
      <p:transition spd="slow" advTm="11953"/>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505" name="Google Shape;505;p57"/>
          <p:cNvPicPr preferRelativeResize="0"/>
          <p:nvPr/>
        </p:nvPicPr>
        <p:blipFill>
          <a:blip r:embed="rId3">
            <a:alphaModFix/>
          </a:blip>
          <a:stretch>
            <a:fillRect/>
          </a:stretch>
        </p:blipFill>
        <p:spPr>
          <a:xfrm>
            <a:off x="4460050" y="1592975"/>
            <a:ext cx="2095500" cy="1600200"/>
          </a:xfrm>
          <a:prstGeom prst="rect">
            <a:avLst/>
          </a:prstGeom>
          <a:noFill/>
          <a:ln>
            <a:noFill/>
          </a:ln>
        </p:spPr>
      </p:pic>
      <p:sp>
        <p:nvSpPr>
          <p:cNvPr id="498" name="Google Shape;498;p57"/>
          <p:cNvSpPr txBox="1">
            <a:spLocks noGrp="1"/>
          </p:cNvSpPr>
          <p:nvPr>
            <p:ph type="title"/>
          </p:nvPr>
        </p:nvSpPr>
        <p:spPr>
          <a:xfrm>
            <a:off x="311700" y="25785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l" sz="1900" u="sng">
                <a:latin typeface="Georgia"/>
                <a:ea typeface="Georgia"/>
                <a:cs typeface="Georgia"/>
                <a:sym typeface="Georgia"/>
              </a:rPr>
              <a:t>Meteora</a:t>
            </a:r>
            <a:endParaRPr sz="1900" u="sng">
              <a:latin typeface="Georgia"/>
              <a:ea typeface="Georgia"/>
              <a:cs typeface="Georgia"/>
              <a:sym typeface="Georgia"/>
            </a:endParaRPr>
          </a:p>
        </p:txBody>
      </p:sp>
      <p:pic>
        <p:nvPicPr>
          <p:cNvPr id="499" name="Google Shape;499;p57"/>
          <p:cNvPicPr preferRelativeResize="0"/>
          <p:nvPr/>
        </p:nvPicPr>
        <p:blipFill>
          <a:blip r:embed="rId4">
            <a:alphaModFix/>
          </a:blip>
          <a:stretch>
            <a:fillRect/>
          </a:stretch>
        </p:blipFill>
        <p:spPr>
          <a:xfrm>
            <a:off x="311699" y="1753647"/>
            <a:ext cx="3976100" cy="2317650"/>
          </a:xfrm>
          <a:prstGeom prst="rect">
            <a:avLst/>
          </a:prstGeom>
          <a:noFill/>
          <a:ln w="9525" cap="flat" cmpd="sng">
            <a:solidFill>
              <a:srgbClr val="000000"/>
            </a:solidFill>
            <a:prstDash val="solid"/>
            <a:round/>
            <a:headEnd type="none" w="sm" len="sm"/>
            <a:tailEnd type="none" w="sm" len="sm"/>
          </a:ln>
        </p:spPr>
      </p:pic>
      <p:sp>
        <p:nvSpPr>
          <p:cNvPr id="500" name="Google Shape;500;p57"/>
          <p:cNvSpPr txBox="1">
            <a:spLocks noGrp="1"/>
          </p:cNvSpPr>
          <p:nvPr>
            <p:ph type="body" idx="4294967295"/>
          </p:nvPr>
        </p:nvSpPr>
        <p:spPr>
          <a:xfrm>
            <a:off x="311700" y="830549"/>
            <a:ext cx="8520600" cy="923075"/>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l" sz="1400" dirty="0">
                <a:solidFill>
                  <a:schemeClr val="dk1"/>
                </a:solidFill>
                <a:latin typeface="Georgia"/>
                <a:ea typeface="Georgia"/>
                <a:cs typeface="Georgia"/>
                <a:sym typeface="Georgia"/>
              </a:rPr>
              <a:t>Meteora is a complex of dark colored rocks from </a:t>
            </a:r>
            <a:r>
              <a:rPr lang="el" sz="1400" dirty="0" smtClean="0">
                <a:solidFill>
                  <a:schemeClr val="dk1"/>
                </a:solidFill>
                <a:latin typeface="Georgia"/>
                <a:ea typeface="Georgia"/>
                <a:cs typeface="Georgia"/>
                <a:sym typeface="Georgia"/>
              </a:rPr>
              <a:t>Psammite. </a:t>
            </a:r>
            <a:r>
              <a:rPr lang="en-US" sz="1400" dirty="0" smtClean="0">
                <a:solidFill>
                  <a:schemeClr val="dk1"/>
                </a:solidFill>
                <a:latin typeface="Georgia"/>
                <a:ea typeface="Georgia"/>
                <a:cs typeface="Georgia"/>
                <a:sym typeface="Georgia"/>
              </a:rPr>
              <a:t>                                                                                          </a:t>
            </a:r>
            <a:r>
              <a:rPr lang="el" sz="1400" dirty="0" smtClean="0">
                <a:solidFill>
                  <a:schemeClr val="dk1"/>
                </a:solidFill>
                <a:latin typeface="Georgia"/>
                <a:ea typeface="Georgia"/>
                <a:cs typeface="Georgia"/>
                <a:sym typeface="Georgia"/>
              </a:rPr>
              <a:t>The </a:t>
            </a:r>
            <a:r>
              <a:rPr lang="el" sz="1400" dirty="0">
                <a:solidFill>
                  <a:schemeClr val="dk1"/>
                </a:solidFill>
                <a:latin typeface="Georgia"/>
                <a:ea typeface="Georgia"/>
                <a:cs typeface="Georgia"/>
                <a:sym typeface="Georgia"/>
              </a:rPr>
              <a:t>monasteries of Meteora, which are built on the tops of some of the rocks, are today the second most important monastic complex in Greece, after Mount Athos.</a:t>
            </a:r>
            <a:endParaRPr sz="1400" dirty="0">
              <a:solidFill>
                <a:schemeClr val="dk1"/>
              </a:solidFill>
              <a:latin typeface="Georgia"/>
              <a:ea typeface="Georgia"/>
              <a:cs typeface="Georgia"/>
              <a:sym typeface="Georgia"/>
            </a:endParaRPr>
          </a:p>
        </p:txBody>
      </p:sp>
      <p:sp>
        <p:nvSpPr>
          <p:cNvPr id="501" name="Google Shape;501;p57"/>
          <p:cNvSpPr txBox="1"/>
          <p:nvPr/>
        </p:nvSpPr>
        <p:spPr>
          <a:xfrm>
            <a:off x="4561225" y="3105500"/>
            <a:ext cx="517500" cy="442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502" name="Google Shape;502;p57"/>
          <p:cNvPicPr preferRelativeResize="0"/>
          <p:nvPr/>
        </p:nvPicPr>
        <p:blipFill>
          <a:blip r:embed="rId5">
            <a:alphaModFix/>
          </a:blip>
          <a:stretch>
            <a:fillRect/>
          </a:stretch>
        </p:blipFill>
        <p:spPr>
          <a:xfrm>
            <a:off x="6432975" y="1753625"/>
            <a:ext cx="2338375" cy="2630659"/>
          </a:xfrm>
          <a:prstGeom prst="rect">
            <a:avLst/>
          </a:prstGeom>
          <a:noFill/>
          <a:ln w="9525" cap="flat" cmpd="sng">
            <a:solidFill>
              <a:srgbClr val="000000"/>
            </a:solidFill>
            <a:prstDash val="solid"/>
            <a:round/>
            <a:headEnd type="none" w="sm" len="sm"/>
            <a:tailEnd type="none" w="sm" len="sm"/>
          </a:ln>
        </p:spPr>
      </p:pic>
      <p:sp>
        <p:nvSpPr>
          <p:cNvPr id="503" name="Google Shape;503;p57"/>
          <p:cNvSpPr txBox="1"/>
          <p:nvPr/>
        </p:nvSpPr>
        <p:spPr>
          <a:xfrm>
            <a:off x="7397150" y="3569175"/>
            <a:ext cx="625500" cy="57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504" name="Google Shape;504;p57"/>
          <p:cNvPicPr preferRelativeResize="0"/>
          <p:nvPr/>
        </p:nvPicPr>
        <p:blipFill>
          <a:blip r:embed="rId6">
            <a:alphaModFix/>
          </a:blip>
          <a:stretch>
            <a:fillRect/>
          </a:stretch>
        </p:blipFill>
        <p:spPr>
          <a:xfrm>
            <a:off x="3403299" y="3105500"/>
            <a:ext cx="2957626" cy="1977899"/>
          </a:xfrm>
          <a:prstGeom prst="rect">
            <a:avLst/>
          </a:prstGeom>
          <a:noFill/>
          <a:ln w="9525" cap="flat" cmpd="sng">
            <a:solidFill>
              <a:srgbClr val="000000"/>
            </a:solidFill>
            <a:prstDash val="solid"/>
            <a:round/>
            <a:headEnd type="none" w="sm" len="sm"/>
            <a:tailEnd type="none" w="sm" len="sm"/>
          </a:ln>
        </p:spPr>
      </p:pic>
      <p:pic>
        <p:nvPicPr>
          <p:cNvPr id="506" name="Google Shape;506;p57"/>
          <p:cNvPicPr preferRelativeResize="0"/>
          <p:nvPr/>
        </p:nvPicPr>
        <p:blipFill>
          <a:blip r:embed="rId7">
            <a:alphaModFix/>
          </a:blip>
          <a:stretch>
            <a:fillRect/>
          </a:stretch>
        </p:blipFill>
        <p:spPr>
          <a:xfrm>
            <a:off x="358988" y="3412400"/>
            <a:ext cx="2847975" cy="16002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10272"/>
    </mc:Choice>
    <mc:Fallback>
      <p:transition spd="slow" advTm="10272"/>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8"/>
          <p:cNvSpPr txBox="1">
            <a:spLocks noGrp="1"/>
          </p:cNvSpPr>
          <p:nvPr>
            <p:ph type="title"/>
          </p:nvPr>
        </p:nvSpPr>
        <p:spPr>
          <a:xfrm>
            <a:off x="311700" y="1583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a:t>Pelion</a:t>
            </a:r>
            <a:endParaRPr/>
          </a:p>
        </p:txBody>
      </p:sp>
      <p:pic>
        <p:nvPicPr>
          <p:cNvPr id="512" name="Google Shape;512;p58"/>
          <p:cNvPicPr preferRelativeResize="0"/>
          <p:nvPr/>
        </p:nvPicPr>
        <p:blipFill>
          <a:blip r:embed="rId3">
            <a:alphaModFix/>
          </a:blip>
          <a:stretch>
            <a:fillRect/>
          </a:stretch>
        </p:blipFill>
        <p:spPr>
          <a:xfrm>
            <a:off x="152400" y="630475"/>
            <a:ext cx="2619375" cy="1743075"/>
          </a:xfrm>
          <a:prstGeom prst="rect">
            <a:avLst/>
          </a:prstGeom>
          <a:noFill/>
          <a:ln>
            <a:noFill/>
          </a:ln>
        </p:spPr>
      </p:pic>
      <p:pic>
        <p:nvPicPr>
          <p:cNvPr id="513" name="Google Shape;513;p58"/>
          <p:cNvPicPr preferRelativeResize="0"/>
          <p:nvPr/>
        </p:nvPicPr>
        <p:blipFill>
          <a:blip r:embed="rId4">
            <a:alphaModFix/>
          </a:blip>
          <a:stretch>
            <a:fillRect/>
          </a:stretch>
        </p:blipFill>
        <p:spPr>
          <a:xfrm>
            <a:off x="3037450" y="880652"/>
            <a:ext cx="3069130" cy="1847850"/>
          </a:xfrm>
          <a:prstGeom prst="rect">
            <a:avLst/>
          </a:prstGeom>
          <a:noFill/>
          <a:ln>
            <a:noFill/>
          </a:ln>
        </p:spPr>
      </p:pic>
      <p:pic>
        <p:nvPicPr>
          <p:cNvPr id="514" name="Google Shape;514;p58"/>
          <p:cNvPicPr preferRelativeResize="0"/>
          <p:nvPr/>
        </p:nvPicPr>
        <p:blipFill>
          <a:blip r:embed="rId5">
            <a:alphaModFix/>
          </a:blip>
          <a:stretch>
            <a:fillRect/>
          </a:stretch>
        </p:blipFill>
        <p:spPr>
          <a:xfrm>
            <a:off x="152400" y="3065600"/>
            <a:ext cx="2781300" cy="1647825"/>
          </a:xfrm>
          <a:prstGeom prst="rect">
            <a:avLst/>
          </a:prstGeom>
          <a:noFill/>
          <a:ln>
            <a:noFill/>
          </a:ln>
        </p:spPr>
      </p:pic>
      <p:pic>
        <p:nvPicPr>
          <p:cNvPr id="515" name="Google Shape;515;p58"/>
          <p:cNvPicPr preferRelativeResize="0"/>
          <p:nvPr/>
        </p:nvPicPr>
        <p:blipFill>
          <a:blip r:embed="rId6">
            <a:alphaModFix/>
          </a:blip>
          <a:stretch>
            <a:fillRect/>
          </a:stretch>
        </p:blipFill>
        <p:spPr>
          <a:xfrm>
            <a:off x="3338513" y="3065625"/>
            <a:ext cx="2466975" cy="1847850"/>
          </a:xfrm>
          <a:prstGeom prst="rect">
            <a:avLst/>
          </a:prstGeom>
          <a:noFill/>
          <a:ln>
            <a:noFill/>
          </a:ln>
        </p:spPr>
      </p:pic>
      <p:pic>
        <p:nvPicPr>
          <p:cNvPr id="516" name="Google Shape;516;p58"/>
          <p:cNvPicPr preferRelativeResize="0"/>
          <p:nvPr/>
        </p:nvPicPr>
        <p:blipFill>
          <a:blip r:embed="rId7">
            <a:alphaModFix/>
          </a:blip>
          <a:stretch>
            <a:fillRect/>
          </a:stretch>
        </p:blipFill>
        <p:spPr>
          <a:xfrm>
            <a:off x="6335200" y="731025"/>
            <a:ext cx="2619375" cy="1743075"/>
          </a:xfrm>
          <a:prstGeom prst="rect">
            <a:avLst/>
          </a:prstGeom>
          <a:noFill/>
          <a:ln>
            <a:noFill/>
          </a:ln>
        </p:spPr>
      </p:pic>
      <p:pic>
        <p:nvPicPr>
          <p:cNvPr id="517" name="Google Shape;517;p58"/>
          <p:cNvPicPr preferRelativeResize="0"/>
          <p:nvPr/>
        </p:nvPicPr>
        <p:blipFill>
          <a:blip r:embed="rId8">
            <a:alphaModFix/>
          </a:blip>
          <a:stretch>
            <a:fillRect/>
          </a:stretch>
        </p:blipFill>
        <p:spPr>
          <a:xfrm>
            <a:off x="6158988" y="3117988"/>
            <a:ext cx="297180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4960"/>
    </mc:Choice>
    <mc:Fallback>
      <p:transition spd="slow" advTm="496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9"/>
          <p:cNvSpPr txBox="1">
            <a:spLocks noGrp="1"/>
          </p:cNvSpPr>
          <p:nvPr>
            <p:ph type="ctrTitle"/>
          </p:nvPr>
        </p:nvSpPr>
        <p:spPr>
          <a:xfrm>
            <a:off x="671258" y="1390850"/>
            <a:ext cx="7801500" cy="1730100"/>
          </a:xfrm>
          <a:prstGeom prst="rect">
            <a:avLst/>
          </a:prstGeom>
        </p:spPr>
        <p:txBody>
          <a:bodyPr spcFirstLastPara="1" wrap="square" lIns="91425" tIns="91425" rIns="91425" bIns="91425" anchor="b" anchorCtr="0">
            <a:normAutofit/>
          </a:bodyPr>
          <a:lstStyle/>
          <a:p>
            <a:pPr marL="457200" lvl="0" indent="0" algn="ctr" rtl="0">
              <a:spcBef>
                <a:spcPts val="0"/>
              </a:spcBef>
              <a:spcAft>
                <a:spcPts val="0"/>
              </a:spcAft>
              <a:buNone/>
            </a:pPr>
            <a:r>
              <a:rPr lang="el" sz="4300" i="1" u="sng">
                <a:latin typeface="Georgia"/>
                <a:ea typeface="Georgia"/>
                <a:cs typeface="Georgia"/>
                <a:sym typeface="Georgia"/>
              </a:rPr>
              <a:t>By the sea...</a:t>
            </a:r>
            <a:endParaRPr sz="4300"/>
          </a:p>
          <a:p>
            <a:pPr marL="0" lvl="0" indent="0" algn="ctr"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2000" advTm="2663"/>
    </mc:Choice>
    <mc:Fallback>
      <p:transition spd="slow" advTm="2663"/>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60"/>
          <p:cNvPicPr preferRelativeResize="0"/>
          <p:nvPr/>
        </p:nvPicPr>
        <p:blipFill>
          <a:blip r:embed="rId3">
            <a:alphaModFix/>
          </a:blip>
          <a:stretch>
            <a:fillRect/>
          </a:stretch>
        </p:blipFill>
        <p:spPr>
          <a:xfrm>
            <a:off x="2886788" y="1135100"/>
            <a:ext cx="3058600" cy="2290975"/>
          </a:xfrm>
          <a:prstGeom prst="rect">
            <a:avLst/>
          </a:prstGeom>
          <a:noFill/>
          <a:ln w="9525" cap="flat" cmpd="sng">
            <a:solidFill>
              <a:srgbClr val="000000"/>
            </a:solidFill>
            <a:prstDash val="solid"/>
            <a:round/>
            <a:headEnd type="none" w="sm" len="sm"/>
            <a:tailEnd type="none" w="sm" len="sm"/>
          </a:ln>
        </p:spPr>
      </p:pic>
      <p:pic>
        <p:nvPicPr>
          <p:cNvPr id="528" name="Google Shape;528;p60"/>
          <p:cNvPicPr preferRelativeResize="0"/>
          <p:nvPr/>
        </p:nvPicPr>
        <p:blipFill>
          <a:blip r:embed="rId4">
            <a:alphaModFix/>
          </a:blip>
          <a:stretch>
            <a:fillRect/>
          </a:stretch>
        </p:blipFill>
        <p:spPr>
          <a:xfrm>
            <a:off x="95600" y="841638"/>
            <a:ext cx="2635275" cy="1855550"/>
          </a:xfrm>
          <a:prstGeom prst="rect">
            <a:avLst/>
          </a:prstGeom>
          <a:noFill/>
          <a:ln w="9525" cap="flat" cmpd="sng">
            <a:solidFill>
              <a:srgbClr val="000000"/>
            </a:solidFill>
            <a:prstDash val="solid"/>
            <a:round/>
            <a:headEnd type="none" w="sm" len="sm"/>
            <a:tailEnd type="none" w="sm" len="sm"/>
          </a:ln>
        </p:spPr>
      </p:pic>
      <p:pic>
        <p:nvPicPr>
          <p:cNvPr id="529" name="Google Shape;529;p60"/>
          <p:cNvPicPr preferRelativeResize="0"/>
          <p:nvPr/>
        </p:nvPicPr>
        <p:blipFill>
          <a:blip r:embed="rId5">
            <a:alphaModFix/>
          </a:blip>
          <a:stretch>
            <a:fillRect/>
          </a:stretch>
        </p:blipFill>
        <p:spPr>
          <a:xfrm>
            <a:off x="5438025" y="679300"/>
            <a:ext cx="3550762" cy="1855550"/>
          </a:xfrm>
          <a:prstGeom prst="rect">
            <a:avLst/>
          </a:prstGeom>
          <a:noFill/>
          <a:ln w="9525" cap="flat" cmpd="sng">
            <a:solidFill>
              <a:srgbClr val="000000"/>
            </a:solidFill>
            <a:prstDash val="solid"/>
            <a:round/>
            <a:headEnd type="none" w="sm" len="sm"/>
            <a:tailEnd type="none" w="sm" len="sm"/>
          </a:ln>
        </p:spPr>
      </p:pic>
      <p:pic>
        <p:nvPicPr>
          <p:cNvPr id="530" name="Google Shape;530;p60"/>
          <p:cNvPicPr preferRelativeResize="0"/>
          <p:nvPr/>
        </p:nvPicPr>
        <p:blipFill>
          <a:blip r:embed="rId6">
            <a:alphaModFix/>
          </a:blip>
          <a:stretch>
            <a:fillRect/>
          </a:stretch>
        </p:blipFill>
        <p:spPr>
          <a:xfrm>
            <a:off x="6101300" y="2675000"/>
            <a:ext cx="2857500" cy="2150225"/>
          </a:xfrm>
          <a:prstGeom prst="rect">
            <a:avLst/>
          </a:prstGeom>
          <a:noFill/>
          <a:ln w="9525" cap="flat" cmpd="sng">
            <a:solidFill>
              <a:srgbClr val="000000"/>
            </a:solidFill>
            <a:prstDash val="solid"/>
            <a:round/>
            <a:headEnd type="none" w="sm" len="sm"/>
            <a:tailEnd type="none" w="sm" len="sm"/>
          </a:ln>
        </p:spPr>
      </p:pic>
      <p:sp>
        <p:nvSpPr>
          <p:cNvPr id="531" name="Google Shape;531;p60"/>
          <p:cNvSpPr txBox="1">
            <a:spLocks noGrp="1"/>
          </p:cNvSpPr>
          <p:nvPr>
            <p:ph type="title"/>
          </p:nvPr>
        </p:nvSpPr>
        <p:spPr>
          <a:xfrm>
            <a:off x="230900" y="10660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l" sz="1900" u="sng">
                <a:latin typeface="Georgia"/>
                <a:ea typeface="Georgia"/>
                <a:cs typeface="Georgia"/>
                <a:sym typeface="Georgia"/>
              </a:rPr>
              <a:t>Agiokampos-Sotiritsa-Velika </a:t>
            </a:r>
            <a:endParaRPr sz="1900" u="sng">
              <a:latin typeface="Georgia"/>
              <a:ea typeface="Georgia"/>
              <a:cs typeface="Georgia"/>
              <a:sym typeface="Georgia"/>
            </a:endParaRPr>
          </a:p>
        </p:txBody>
      </p:sp>
      <p:sp>
        <p:nvSpPr>
          <p:cNvPr id="532" name="Google Shape;532;p60"/>
          <p:cNvSpPr txBox="1"/>
          <p:nvPr/>
        </p:nvSpPr>
        <p:spPr>
          <a:xfrm>
            <a:off x="4162250" y="4108325"/>
            <a:ext cx="657900" cy="23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533" name="Google Shape;533;p60"/>
          <p:cNvSpPr txBox="1"/>
          <p:nvPr/>
        </p:nvSpPr>
        <p:spPr>
          <a:xfrm>
            <a:off x="1347875" y="3881875"/>
            <a:ext cx="474600" cy="3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534" name="Google Shape;534;p60"/>
          <p:cNvSpPr txBox="1"/>
          <p:nvPr/>
        </p:nvSpPr>
        <p:spPr>
          <a:xfrm>
            <a:off x="6599200" y="4032850"/>
            <a:ext cx="474600" cy="57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535" name="Google Shape;535;p60"/>
          <p:cNvPicPr preferRelativeResize="0"/>
          <p:nvPr/>
        </p:nvPicPr>
        <p:blipFill>
          <a:blip r:embed="rId7">
            <a:alphaModFix/>
          </a:blip>
          <a:stretch>
            <a:fillRect/>
          </a:stretch>
        </p:blipFill>
        <p:spPr>
          <a:xfrm>
            <a:off x="95600" y="2859525"/>
            <a:ext cx="3161382" cy="2150225"/>
          </a:xfrm>
          <a:prstGeom prst="rect">
            <a:avLst/>
          </a:prstGeom>
          <a:noFill/>
          <a:ln w="9525" cap="flat" cmpd="sng">
            <a:solidFill>
              <a:srgbClr val="000000"/>
            </a:solidFill>
            <a:prstDash val="solid"/>
            <a:round/>
            <a:headEnd type="none" w="sm" len="sm"/>
            <a:tailEnd type="none" w="sm" len="sm"/>
          </a:ln>
        </p:spPr>
      </p:pic>
      <p:pic>
        <p:nvPicPr>
          <p:cNvPr id="536" name="Google Shape;536;p60"/>
          <p:cNvPicPr preferRelativeResize="0"/>
          <p:nvPr/>
        </p:nvPicPr>
        <p:blipFill>
          <a:blip r:embed="rId8">
            <a:alphaModFix/>
          </a:blip>
          <a:stretch>
            <a:fillRect/>
          </a:stretch>
        </p:blipFill>
        <p:spPr>
          <a:xfrm>
            <a:off x="2867967" y="3881863"/>
            <a:ext cx="4348034" cy="1084588"/>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4759"/>
    </mc:Choice>
    <mc:Fallback>
      <p:transition spd="slow" advTm="4759"/>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61"/>
          <p:cNvPicPr preferRelativeResize="0"/>
          <p:nvPr/>
        </p:nvPicPr>
        <p:blipFill>
          <a:blip r:embed="rId3">
            <a:alphaModFix/>
          </a:blip>
          <a:stretch>
            <a:fillRect/>
          </a:stretch>
        </p:blipFill>
        <p:spPr>
          <a:xfrm>
            <a:off x="3331975" y="2430988"/>
            <a:ext cx="2466975" cy="1847850"/>
          </a:xfrm>
          <a:prstGeom prst="rect">
            <a:avLst/>
          </a:prstGeom>
          <a:noFill/>
          <a:ln w="9525" cap="flat" cmpd="sng">
            <a:solidFill>
              <a:srgbClr val="000000"/>
            </a:solidFill>
            <a:prstDash val="solid"/>
            <a:round/>
            <a:headEnd type="none" w="sm" len="sm"/>
            <a:tailEnd type="none" w="sm" len="sm"/>
          </a:ln>
        </p:spPr>
      </p:pic>
      <p:pic>
        <p:nvPicPr>
          <p:cNvPr id="542" name="Google Shape;542;p61"/>
          <p:cNvPicPr preferRelativeResize="0"/>
          <p:nvPr/>
        </p:nvPicPr>
        <p:blipFill>
          <a:blip r:embed="rId4">
            <a:alphaModFix/>
          </a:blip>
          <a:stretch>
            <a:fillRect/>
          </a:stretch>
        </p:blipFill>
        <p:spPr>
          <a:xfrm>
            <a:off x="5522501" y="1336676"/>
            <a:ext cx="3309800" cy="2208525"/>
          </a:xfrm>
          <a:prstGeom prst="rect">
            <a:avLst/>
          </a:prstGeom>
          <a:noFill/>
          <a:ln w="9525" cap="flat" cmpd="sng">
            <a:solidFill>
              <a:srgbClr val="000000"/>
            </a:solidFill>
            <a:prstDash val="solid"/>
            <a:round/>
            <a:headEnd type="none" w="sm" len="sm"/>
            <a:tailEnd type="none" w="sm" len="sm"/>
          </a:ln>
        </p:spPr>
      </p:pic>
      <p:pic>
        <p:nvPicPr>
          <p:cNvPr id="543" name="Google Shape;543;p61"/>
          <p:cNvPicPr preferRelativeResize="0"/>
          <p:nvPr/>
        </p:nvPicPr>
        <p:blipFill>
          <a:blip r:embed="rId5">
            <a:alphaModFix/>
          </a:blip>
          <a:stretch>
            <a:fillRect/>
          </a:stretch>
        </p:blipFill>
        <p:spPr>
          <a:xfrm>
            <a:off x="420200" y="2815100"/>
            <a:ext cx="2535026" cy="2140550"/>
          </a:xfrm>
          <a:prstGeom prst="rect">
            <a:avLst/>
          </a:prstGeom>
          <a:noFill/>
          <a:ln w="9525" cap="flat" cmpd="sng">
            <a:solidFill>
              <a:srgbClr val="000000"/>
            </a:solidFill>
            <a:prstDash val="solid"/>
            <a:round/>
            <a:headEnd type="none" w="sm" len="sm"/>
            <a:tailEnd type="none" w="sm" len="sm"/>
          </a:ln>
        </p:spPr>
      </p:pic>
      <p:sp>
        <p:nvSpPr>
          <p:cNvPr id="544" name="Google Shape;544;p61"/>
          <p:cNvSpPr txBox="1">
            <a:spLocks noGrp="1"/>
          </p:cNvSpPr>
          <p:nvPr>
            <p:ph type="title"/>
          </p:nvPr>
        </p:nvSpPr>
        <p:spPr>
          <a:xfrm>
            <a:off x="311700" y="40190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l" sz="1900" u="sng">
                <a:latin typeface="Georgia"/>
                <a:ea typeface="Georgia"/>
                <a:cs typeface="Georgia"/>
                <a:sym typeface="Georgia"/>
              </a:rPr>
              <a:t>Kokkino Nero</a:t>
            </a:r>
            <a:endParaRPr sz="1900" u="sng">
              <a:latin typeface="Georgia"/>
              <a:ea typeface="Georgia"/>
              <a:cs typeface="Georgia"/>
              <a:sym typeface="Georgia"/>
            </a:endParaRPr>
          </a:p>
        </p:txBody>
      </p:sp>
      <p:sp>
        <p:nvSpPr>
          <p:cNvPr id="545" name="Google Shape;545;p61"/>
          <p:cNvSpPr txBox="1">
            <a:spLocks noGrp="1"/>
          </p:cNvSpPr>
          <p:nvPr>
            <p:ph type="body" idx="4294967295"/>
          </p:nvPr>
        </p:nvSpPr>
        <p:spPr>
          <a:xfrm>
            <a:off x="4636700" y="4348475"/>
            <a:ext cx="4101000" cy="4851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77500" lnSpcReduction="20000"/>
          </a:bodyPr>
          <a:lstStyle/>
          <a:p>
            <a:pPr marL="0" lvl="0" indent="0" algn="l" rtl="0">
              <a:spcBef>
                <a:spcPts val="0"/>
              </a:spcBef>
              <a:spcAft>
                <a:spcPts val="1200"/>
              </a:spcAft>
              <a:buNone/>
            </a:pPr>
            <a:r>
              <a:rPr lang="el" sz="1300">
                <a:solidFill>
                  <a:schemeClr val="dk1"/>
                </a:solidFill>
                <a:latin typeface="Georgia"/>
                <a:ea typeface="Georgia"/>
                <a:cs typeface="Georgia"/>
                <a:sym typeface="Georgia"/>
              </a:rPr>
              <a:t>Characteristic of the area is the Thermal Springs.</a:t>
            </a:r>
            <a:endParaRPr sz="1300">
              <a:solidFill>
                <a:schemeClr val="dk1"/>
              </a:solidFill>
              <a:latin typeface="Georgia"/>
              <a:ea typeface="Georgia"/>
              <a:cs typeface="Georgia"/>
              <a:sym typeface="Georgia"/>
            </a:endParaRPr>
          </a:p>
        </p:txBody>
      </p:sp>
      <p:sp>
        <p:nvSpPr>
          <p:cNvPr id="546" name="Google Shape;546;p61"/>
          <p:cNvSpPr txBox="1"/>
          <p:nvPr/>
        </p:nvSpPr>
        <p:spPr>
          <a:xfrm>
            <a:off x="4636700" y="1876250"/>
            <a:ext cx="474600" cy="4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547" name="Google Shape;547;p61"/>
          <p:cNvPicPr preferRelativeResize="0"/>
          <p:nvPr/>
        </p:nvPicPr>
        <p:blipFill>
          <a:blip r:embed="rId6">
            <a:alphaModFix/>
          </a:blip>
          <a:stretch>
            <a:fillRect/>
          </a:stretch>
        </p:blipFill>
        <p:spPr>
          <a:xfrm>
            <a:off x="420188" y="1130763"/>
            <a:ext cx="2857500" cy="1600200"/>
          </a:xfrm>
          <a:prstGeom prst="rect">
            <a:avLst/>
          </a:prstGeom>
          <a:noFill/>
          <a:ln w="9525" cap="flat" cmpd="sng">
            <a:solidFill>
              <a:srgbClr val="000000"/>
            </a:solidFill>
            <a:prstDash val="solid"/>
            <a:round/>
            <a:headEnd type="none" w="sm" len="sm"/>
            <a:tailEnd type="none" w="sm" len="sm"/>
          </a:ln>
        </p:spPr>
      </p:pic>
      <p:sp>
        <p:nvSpPr>
          <p:cNvPr id="548" name="Google Shape;548;p61"/>
          <p:cNvSpPr txBox="1"/>
          <p:nvPr/>
        </p:nvSpPr>
        <p:spPr>
          <a:xfrm>
            <a:off x="6631550" y="2188950"/>
            <a:ext cx="582300" cy="25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549" name="Google Shape;549;p61"/>
          <p:cNvSpPr txBox="1"/>
          <p:nvPr/>
        </p:nvSpPr>
        <p:spPr>
          <a:xfrm>
            <a:off x="1099875" y="3827975"/>
            <a:ext cx="539100" cy="25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Tree>
  </p:cSld>
  <p:clrMapOvr>
    <a:masterClrMapping/>
  </p:clrMapOvr>
  <mc:AlternateContent xmlns:mc="http://schemas.openxmlformats.org/markup-compatibility/2006">
    <mc:Choice xmlns:p14="http://schemas.microsoft.com/office/powerpoint/2010/main" Requires="p14">
      <p:transition spd="slow" p14:dur="2000" advTm="4969"/>
    </mc:Choice>
    <mc:Fallback>
      <p:transition spd="slow" advTm="4969"/>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p:nvPr/>
        </p:nvSpPr>
        <p:spPr>
          <a:xfrm>
            <a:off x="520475" y="2755450"/>
            <a:ext cx="1245000" cy="40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90" name="Google Shape;90;p17"/>
          <p:cNvSpPr txBox="1"/>
          <p:nvPr/>
        </p:nvSpPr>
        <p:spPr>
          <a:xfrm>
            <a:off x="3367775" y="2796275"/>
            <a:ext cx="795900" cy="56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91" name="Google Shape;91;p17"/>
          <p:cNvSpPr txBox="1"/>
          <p:nvPr/>
        </p:nvSpPr>
        <p:spPr>
          <a:xfrm>
            <a:off x="4980225" y="4418925"/>
            <a:ext cx="591900" cy="40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92" name="Google Shape;92;p17"/>
          <p:cNvSpPr txBox="1"/>
          <p:nvPr/>
        </p:nvSpPr>
        <p:spPr>
          <a:xfrm>
            <a:off x="311700" y="1193600"/>
            <a:ext cx="4074900" cy="873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l">
                <a:solidFill>
                  <a:schemeClr val="dk1"/>
                </a:solidFill>
                <a:latin typeface="Average"/>
                <a:ea typeface="Average"/>
                <a:cs typeface="Average"/>
                <a:sym typeface="Average"/>
              </a:rPr>
              <a:t>Another myth says that nymphe Larisa, while playing with a ball on the riverside of Pinios, slept in and drowned, thus giving her name to the city</a:t>
            </a:r>
            <a:endParaRPr>
              <a:solidFill>
                <a:schemeClr val="dk1"/>
              </a:solidFill>
              <a:latin typeface="Average"/>
              <a:ea typeface="Average"/>
              <a:cs typeface="Average"/>
              <a:sym typeface="Average"/>
            </a:endParaRPr>
          </a:p>
        </p:txBody>
      </p:sp>
      <p:sp>
        <p:nvSpPr>
          <p:cNvPr id="93" name="Google Shape;93;p17"/>
          <p:cNvSpPr txBox="1"/>
          <p:nvPr/>
        </p:nvSpPr>
        <p:spPr>
          <a:xfrm>
            <a:off x="311700" y="334025"/>
            <a:ext cx="5515500" cy="801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l">
                <a:solidFill>
                  <a:schemeClr val="dk1"/>
                </a:solidFill>
                <a:latin typeface="Average"/>
                <a:ea typeface="Average"/>
                <a:cs typeface="Average"/>
                <a:sym typeface="Average"/>
              </a:rPr>
              <a:t>The name Larissa is prehellenic, of pelasgian origin</a:t>
            </a:r>
            <a:endParaRPr>
              <a:solidFill>
                <a:schemeClr val="dk1"/>
              </a:solidFill>
              <a:latin typeface="Average"/>
              <a:ea typeface="Average"/>
              <a:cs typeface="Average"/>
              <a:sym typeface="Average"/>
            </a:endParaRPr>
          </a:p>
          <a:p>
            <a:pPr marL="0" lvl="0" indent="0" algn="l" rtl="0">
              <a:spcBef>
                <a:spcPts val="0"/>
              </a:spcBef>
              <a:spcAft>
                <a:spcPts val="0"/>
              </a:spcAft>
              <a:buNone/>
            </a:pPr>
            <a:r>
              <a:rPr lang="el">
                <a:solidFill>
                  <a:schemeClr val="dk1"/>
                </a:solidFill>
                <a:latin typeface="Average"/>
                <a:ea typeface="Average"/>
                <a:cs typeface="Average"/>
                <a:sym typeface="Average"/>
              </a:rPr>
              <a:t>It means ‘acropole’ or ‘fortressed hill</a:t>
            </a:r>
            <a:r>
              <a:rPr lang="el" b="1">
                <a:solidFill>
                  <a:schemeClr val="dk1"/>
                </a:solidFill>
                <a:latin typeface="Average"/>
                <a:ea typeface="Average"/>
                <a:cs typeface="Average"/>
                <a:sym typeface="Average"/>
              </a:rPr>
              <a:t>’</a:t>
            </a:r>
            <a:r>
              <a:rPr lang="el">
                <a:solidFill>
                  <a:schemeClr val="dk1"/>
                </a:solidFill>
                <a:latin typeface="Average"/>
                <a:ea typeface="Average"/>
                <a:cs typeface="Average"/>
                <a:sym typeface="Average"/>
              </a:rPr>
              <a:t>. </a:t>
            </a:r>
            <a:endParaRPr>
              <a:solidFill>
                <a:schemeClr val="dk1"/>
              </a:solidFill>
              <a:latin typeface="Average"/>
              <a:ea typeface="Average"/>
              <a:cs typeface="Average"/>
              <a:sym typeface="Average"/>
            </a:endParaRPr>
          </a:p>
          <a:p>
            <a:pPr marL="0" lvl="0" indent="0" algn="l" rtl="0">
              <a:spcBef>
                <a:spcPts val="0"/>
              </a:spcBef>
              <a:spcAft>
                <a:spcPts val="0"/>
              </a:spcAft>
              <a:buNone/>
            </a:pPr>
            <a:r>
              <a:rPr lang="el">
                <a:solidFill>
                  <a:schemeClr val="dk1"/>
                </a:solidFill>
                <a:latin typeface="Average"/>
                <a:ea typeface="Average"/>
                <a:cs typeface="Average"/>
                <a:sym typeface="Average"/>
              </a:rPr>
              <a:t>According to a myth it was built by Larisos, son of Pelasgus.</a:t>
            </a:r>
            <a:endParaRPr b="1">
              <a:solidFill>
                <a:schemeClr val="dk1"/>
              </a:solidFill>
              <a:latin typeface="Average"/>
              <a:ea typeface="Average"/>
              <a:cs typeface="Average"/>
              <a:sym typeface="Average"/>
            </a:endParaRPr>
          </a:p>
        </p:txBody>
      </p:sp>
      <p:sp>
        <p:nvSpPr>
          <p:cNvPr id="94" name="Google Shape;94;p17"/>
          <p:cNvSpPr txBox="1"/>
          <p:nvPr/>
        </p:nvSpPr>
        <p:spPr>
          <a:xfrm>
            <a:off x="209550" y="2148975"/>
            <a:ext cx="4838400" cy="831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l" dirty="0">
                <a:solidFill>
                  <a:schemeClr val="dk1"/>
                </a:solidFill>
                <a:latin typeface="Average"/>
                <a:ea typeface="Average"/>
                <a:cs typeface="Average"/>
                <a:sym typeface="Average"/>
              </a:rPr>
              <a:t>The city has been continuously inhabited since the Neolithic era </a:t>
            </a:r>
            <a:r>
              <a:rPr lang="el" dirty="0" smtClean="0">
                <a:solidFill>
                  <a:schemeClr val="dk1"/>
                </a:solidFill>
                <a:latin typeface="Average"/>
                <a:ea typeface="Average"/>
                <a:cs typeface="Average"/>
                <a:sym typeface="Average"/>
              </a:rPr>
              <a:t>and </a:t>
            </a:r>
            <a:r>
              <a:rPr lang="el" dirty="0">
                <a:solidFill>
                  <a:schemeClr val="dk1"/>
                </a:solidFill>
                <a:latin typeface="Average"/>
                <a:ea typeface="Average"/>
                <a:cs typeface="Average"/>
                <a:sym typeface="Average"/>
              </a:rPr>
              <a:t>is probably one of the oldest cities in the world with a continuous </a:t>
            </a:r>
            <a:r>
              <a:rPr lang="en-US" dirty="0" smtClean="0">
                <a:solidFill>
                  <a:schemeClr val="dk1"/>
                </a:solidFill>
                <a:latin typeface="Average"/>
                <a:ea typeface="Average"/>
                <a:cs typeface="Average"/>
                <a:sym typeface="Average"/>
              </a:rPr>
              <a:t>in</a:t>
            </a:r>
            <a:r>
              <a:rPr lang="el" dirty="0" smtClean="0">
                <a:solidFill>
                  <a:schemeClr val="dk1"/>
                </a:solidFill>
                <a:latin typeface="Average"/>
                <a:ea typeface="Average"/>
                <a:cs typeface="Average"/>
                <a:sym typeface="Average"/>
              </a:rPr>
              <a:t>habitation </a:t>
            </a:r>
            <a:r>
              <a:rPr lang="el" dirty="0">
                <a:solidFill>
                  <a:schemeClr val="dk1"/>
                </a:solidFill>
                <a:latin typeface="Average"/>
                <a:ea typeface="Average"/>
                <a:cs typeface="Average"/>
                <a:sym typeface="Average"/>
              </a:rPr>
              <a:t>of at least 8,000 years.</a:t>
            </a:r>
            <a:endParaRPr dirty="0">
              <a:solidFill>
                <a:schemeClr val="dk1"/>
              </a:solidFill>
              <a:latin typeface="Average"/>
              <a:ea typeface="Average"/>
              <a:cs typeface="Average"/>
              <a:sym typeface="Average"/>
            </a:endParaRPr>
          </a:p>
        </p:txBody>
      </p:sp>
      <p:pic>
        <p:nvPicPr>
          <p:cNvPr id="95" name="Google Shape;95;p17"/>
          <p:cNvPicPr preferRelativeResize="0"/>
          <p:nvPr/>
        </p:nvPicPr>
        <p:blipFill>
          <a:blip r:embed="rId3">
            <a:alphaModFix/>
          </a:blip>
          <a:stretch>
            <a:fillRect/>
          </a:stretch>
        </p:blipFill>
        <p:spPr>
          <a:xfrm>
            <a:off x="5047953" y="2803605"/>
            <a:ext cx="3737450" cy="1874620"/>
          </a:xfrm>
          <a:prstGeom prst="rect">
            <a:avLst/>
          </a:prstGeom>
          <a:noFill/>
          <a:ln>
            <a:noFill/>
          </a:ln>
        </p:spPr>
      </p:pic>
      <p:pic>
        <p:nvPicPr>
          <p:cNvPr id="96" name="Google Shape;96;p17"/>
          <p:cNvPicPr preferRelativeResize="0"/>
          <p:nvPr/>
        </p:nvPicPr>
        <p:blipFill>
          <a:blip r:embed="rId4">
            <a:alphaModFix/>
          </a:blip>
          <a:stretch>
            <a:fillRect/>
          </a:stretch>
        </p:blipFill>
        <p:spPr>
          <a:xfrm>
            <a:off x="6053850" y="510675"/>
            <a:ext cx="2800350" cy="1638300"/>
          </a:xfrm>
          <a:prstGeom prst="rect">
            <a:avLst/>
          </a:prstGeom>
          <a:noFill/>
          <a:ln>
            <a:noFill/>
          </a:ln>
        </p:spPr>
      </p:pic>
      <p:pic>
        <p:nvPicPr>
          <p:cNvPr id="97" name="Google Shape;97;p17"/>
          <p:cNvPicPr preferRelativeResize="0"/>
          <p:nvPr/>
        </p:nvPicPr>
        <p:blipFill>
          <a:blip r:embed="rId5">
            <a:alphaModFix/>
          </a:blip>
          <a:stretch>
            <a:fillRect/>
          </a:stretch>
        </p:blipFill>
        <p:spPr>
          <a:xfrm>
            <a:off x="311688" y="3061750"/>
            <a:ext cx="2600325" cy="17526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649"/>
    </mc:Choice>
    <mc:Fallback>
      <p:transition spd="slow" advTm="20649"/>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62"/>
          <p:cNvPicPr preferRelativeResize="0"/>
          <p:nvPr/>
        </p:nvPicPr>
        <p:blipFill>
          <a:blip r:embed="rId3">
            <a:alphaModFix/>
          </a:blip>
          <a:stretch>
            <a:fillRect/>
          </a:stretch>
        </p:blipFill>
        <p:spPr>
          <a:xfrm>
            <a:off x="4655325" y="1932700"/>
            <a:ext cx="4176974" cy="2347300"/>
          </a:xfrm>
          <a:prstGeom prst="rect">
            <a:avLst/>
          </a:prstGeom>
          <a:noFill/>
          <a:ln w="9525" cap="flat" cmpd="sng">
            <a:solidFill>
              <a:srgbClr val="000000"/>
            </a:solidFill>
            <a:prstDash val="solid"/>
            <a:round/>
            <a:headEnd type="none" w="sm" len="sm"/>
            <a:tailEnd type="none" w="sm" len="sm"/>
          </a:ln>
        </p:spPr>
      </p:pic>
      <p:pic>
        <p:nvPicPr>
          <p:cNvPr id="555" name="Google Shape;555;p62"/>
          <p:cNvPicPr preferRelativeResize="0"/>
          <p:nvPr/>
        </p:nvPicPr>
        <p:blipFill>
          <a:blip r:embed="rId4">
            <a:alphaModFix/>
          </a:blip>
          <a:stretch>
            <a:fillRect/>
          </a:stretch>
        </p:blipFill>
        <p:spPr>
          <a:xfrm>
            <a:off x="311700" y="2101663"/>
            <a:ext cx="3473001" cy="2589225"/>
          </a:xfrm>
          <a:prstGeom prst="rect">
            <a:avLst/>
          </a:prstGeom>
          <a:noFill/>
          <a:ln w="9525" cap="flat" cmpd="sng">
            <a:solidFill>
              <a:srgbClr val="000000"/>
            </a:solidFill>
            <a:prstDash val="solid"/>
            <a:round/>
            <a:headEnd type="none" w="sm" len="sm"/>
            <a:tailEnd type="none" w="sm" len="sm"/>
          </a:ln>
        </p:spPr>
      </p:pic>
      <p:sp>
        <p:nvSpPr>
          <p:cNvPr id="556" name="Google Shape;556;p62"/>
          <p:cNvSpPr txBox="1">
            <a:spLocks noGrp="1"/>
          </p:cNvSpPr>
          <p:nvPr>
            <p:ph type="title"/>
          </p:nvPr>
        </p:nvSpPr>
        <p:spPr>
          <a:xfrm>
            <a:off x="311700" y="36590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l" sz="1900" u="sng">
                <a:latin typeface="Georgia"/>
                <a:ea typeface="Georgia"/>
                <a:cs typeface="Georgia"/>
                <a:sym typeface="Georgia"/>
              </a:rPr>
              <a:t>Stomio</a:t>
            </a:r>
            <a:endParaRPr sz="1900" u="sng">
              <a:latin typeface="Georgia"/>
              <a:ea typeface="Georgia"/>
              <a:cs typeface="Georgia"/>
              <a:sym typeface="Georgia"/>
            </a:endParaRPr>
          </a:p>
        </p:txBody>
      </p:sp>
      <p:sp>
        <p:nvSpPr>
          <p:cNvPr id="557" name="Google Shape;557;p62"/>
          <p:cNvSpPr txBox="1">
            <a:spLocks noGrp="1"/>
          </p:cNvSpPr>
          <p:nvPr>
            <p:ph type="body" idx="4294967295"/>
          </p:nvPr>
        </p:nvSpPr>
        <p:spPr>
          <a:xfrm>
            <a:off x="311575" y="1084050"/>
            <a:ext cx="8520600" cy="7032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l" sz="1300" dirty="0">
                <a:solidFill>
                  <a:schemeClr val="dk1"/>
                </a:solidFill>
                <a:latin typeface="Georgia"/>
                <a:ea typeface="Georgia"/>
                <a:cs typeface="Georgia"/>
                <a:sym typeface="Georgia"/>
              </a:rPr>
              <a:t>S</a:t>
            </a:r>
            <a:r>
              <a:rPr lang="el" sz="1400" dirty="0">
                <a:solidFill>
                  <a:schemeClr val="dk1"/>
                </a:solidFill>
                <a:latin typeface="Georgia"/>
                <a:ea typeface="Georgia"/>
                <a:cs typeface="Georgia"/>
                <a:sym typeface="Georgia"/>
              </a:rPr>
              <a:t>tomio is a tourist resort that combines mountain and sea, near the Delta of the river Pinios. </a:t>
            </a:r>
            <a:r>
              <a:rPr lang="en-US" sz="1400" dirty="0" smtClean="0">
                <a:solidFill>
                  <a:schemeClr val="dk1"/>
                </a:solidFill>
                <a:latin typeface="Georgia"/>
                <a:ea typeface="Georgia"/>
                <a:cs typeface="Georgia"/>
                <a:sym typeface="Georgia"/>
              </a:rPr>
              <a:t>                                                                   </a:t>
            </a:r>
            <a:r>
              <a:rPr lang="el" sz="1400" dirty="0" smtClean="0">
                <a:solidFill>
                  <a:schemeClr val="dk1"/>
                </a:solidFill>
                <a:latin typeface="Georgia"/>
                <a:ea typeface="Georgia"/>
                <a:cs typeface="Georgia"/>
                <a:sym typeface="Georgia"/>
              </a:rPr>
              <a:t>There </a:t>
            </a:r>
            <a:r>
              <a:rPr lang="el" sz="1400" dirty="0">
                <a:solidFill>
                  <a:schemeClr val="dk1"/>
                </a:solidFill>
                <a:latin typeface="Georgia"/>
                <a:ea typeface="Georgia"/>
                <a:cs typeface="Georgia"/>
                <a:sym typeface="Georgia"/>
              </a:rPr>
              <a:t>lied the ancient city of Evrymenes.</a:t>
            </a:r>
            <a:endParaRPr sz="1400" dirty="0">
              <a:solidFill>
                <a:schemeClr val="dk1"/>
              </a:solidFill>
              <a:latin typeface="Georgia"/>
              <a:ea typeface="Georgia"/>
              <a:cs typeface="Georgia"/>
              <a:sym typeface="Georgia"/>
            </a:endParaRPr>
          </a:p>
        </p:txBody>
      </p:sp>
      <p:sp>
        <p:nvSpPr>
          <p:cNvPr id="558" name="Google Shape;558;p62"/>
          <p:cNvSpPr txBox="1"/>
          <p:nvPr/>
        </p:nvSpPr>
        <p:spPr>
          <a:xfrm>
            <a:off x="5262125" y="3925025"/>
            <a:ext cx="571500" cy="2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559" name="Google Shape;559;p62"/>
          <p:cNvPicPr preferRelativeResize="0"/>
          <p:nvPr/>
        </p:nvPicPr>
        <p:blipFill>
          <a:blip r:embed="rId5">
            <a:alphaModFix/>
          </a:blip>
          <a:stretch>
            <a:fillRect/>
          </a:stretch>
        </p:blipFill>
        <p:spPr>
          <a:xfrm>
            <a:off x="2960250" y="2761875"/>
            <a:ext cx="2167400" cy="2167400"/>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7591"/>
    </mc:Choice>
    <mc:Fallback>
      <p:transition spd="slow" advTm="759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3" name="Google Shape;103;p18"/>
          <p:cNvPicPr preferRelativeResize="0"/>
          <p:nvPr/>
        </p:nvPicPr>
        <p:blipFill>
          <a:blip r:embed="rId3">
            <a:alphaModFix/>
          </a:blip>
          <a:stretch>
            <a:fillRect/>
          </a:stretch>
        </p:blipFill>
        <p:spPr>
          <a:xfrm>
            <a:off x="591025" y="1023388"/>
            <a:ext cx="2914047" cy="1766088"/>
          </a:xfrm>
          <a:prstGeom prst="rect">
            <a:avLst/>
          </a:prstGeom>
          <a:noFill/>
          <a:ln w="9525" cap="flat" cmpd="sng">
            <a:solidFill>
              <a:srgbClr val="000000"/>
            </a:solidFill>
            <a:prstDash val="solid"/>
            <a:round/>
            <a:headEnd type="none" w="sm" len="sm"/>
            <a:tailEnd type="none" w="sm" len="sm"/>
          </a:ln>
        </p:spPr>
      </p:pic>
      <p:pic>
        <p:nvPicPr>
          <p:cNvPr id="104" name="Google Shape;104;p18"/>
          <p:cNvPicPr preferRelativeResize="0"/>
          <p:nvPr/>
        </p:nvPicPr>
        <p:blipFill>
          <a:blip r:embed="rId4">
            <a:alphaModFix/>
          </a:blip>
          <a:stretch>
            <a:fillRect/>
          </a:stretch>
        </p:blipFill>
        <p:spPr>
          <a:xfrm>
            <a:off x="5068025" y="2213549"/>
            <a:ext cx="2936600" cy="2138200"/>
          </a:xfrm>
          <a:prstGeom prst="rect">
            <a:avLst/>
          </a:prstGeom>
          <a:noFill/>
          <a:ln w="9525" cap="flat" cmpd="sng">
            <a:solidFill>
              <a:srgbClr val="000000"/>
            </a:solidFill>
            <a:prstDash val="solid"/>
            <a:round/>
            <a:headEnd type="none" w="sm" len="sm"/>
            <a:tailEnd type="none" w="sm" len="sm"/>
          </a:ln>
        </p:spPr>
      </p:pic>
      <p:sp>
        <p:nvSpPr>
          <p:cNvPr id="105" name="Google Shape;105;p18"/>
          <p:cNvSpPr txBox="1">
            <a:spLocks noGrp="1"/>
          </p:cNvSpPr>
          <p:nvPr>
            <p:ph type="title"/>
          </p:nvPr>
        </p:nvSpPr>
        <p:spPr>
          <a:xfrm>
            <a:off x="311700" y="400725"/>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l" sz="1910" u="sng">
                <a:latin typeface="Georgia"/>
                <a:ea typeface="Georgia"/>
                <a:cs typeface="Georgia"/>
                <a:sym typeface="Georgia"/>
              </a:rPr>
              <a:t>Roman Era</a:t>
            </a:r>
            <a:r>
              <a:rPr lang="el" sz="1910" u="sng">
                <a:highlight>
                  <a:schemeClr val="dk1"/>
                </a:highlight>
                <a:latin typeface="Georgia"/>
                <a:ea typeface="Georgia"/>
                <a:cs typeface="Georgia"/>
                <a:sym typeface="Georgia"/>
              </a:rPr>
              <a:t> </a:t>
            </a:r>
            <a:endParaRPr sz="1910" u="sng">
              <a:highlight>
                <a:schemeClr val="dk1"/>
              </a:highlight>
              <a:latin typeface="Georgia"/>
              <a:ea typeface="Georgia"/>
              <a:cs typeface="Georgia"/>
              <a:sym typeface="Georgia"/>
            </a:endParaRPr>
          </a:p>
          <a:p>
            <a:pPr marL="0" lvl="0" indent="0" algn="l" rtl="0">
              <a:spcBef>
                <a:spcPts val="0"/>
              </a:spcBef>
              <a:spcAft>
                <a:spcPts val="0"/>
              </a:spcAft>
              <a:buSzPts val="990"/>
              <a:buNone/>
            </a:pPr>
            <a:endParaRPr sz="2700"/>
          </a:p>
        </p:txBody>
      </p:sp>
      <p:sp>
        <p:nvSpPr>
          <p:cNvPr id="106" name="Google Shape;106;p18"/>
          <p:cNvSpPr txBox="1"/>
          <p:nvPr/>
        </p:nvSpPr>
        <p:spPr>
          <a:xfrm>
            <a:off x="3834900" y="1188625"/>
            <a:ext cx="4997400" cy="921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l" dirty="0">
                <a:solidFill>
                  <a:schemeClr val="dk1"/>
                </a:solidFill>
                <a:latin typeface="Georgia"/>
                <a:ea typeface="Georgia"/>
                <a:cs typeface="Georgia"/>
                <a:sym typeface="Georgia"/>
              </a:rPr>
              <a:t>In 197 BC. the Romans occupied the </a:t>
            </a:r>
            <a:r>
              <a:rPr lang="el" dirty="0" smtClean="0">
                <a:solidFill>
                  <a:schemeClr val="dk1"/>
                </a:solidFill>
                <a:latin typeface="Georgia"/>
                <a:ea typeface="Georgia"/>
                <a:cs typeface="Georgia"/>
                <a:sym typeface="Georgia"/>
              </a:rPr>
              <a:t>city</a:t>
            </a:r>
            <a:r>
              <a:rPr lang="en-US" dirty="0" smtClean="0">
                <a:solidFill>
                  <a:schemeClr val="dk1"/>
                </a:solidFill>
                <a:latin typeface="Georgia"/>
                <a:ea typeface="Georgia"/>
                <a:cs typeface="Georgia"/>
                <a:sym typeface="Georgia"/>
              </a:rPr>
              <a:t> that had </a:t>
            </a:r>
            <a:r>
              <a:rPr lang="el" dirty="0" smtClean="0">
                <a:solidFill>
                  <a:schemeClr val="dk1"/>
                </a:solidFill>
                <a:latin typeface="Georgia"/>
                <a:ea typeface="Georgia"/>
                <a:cs typeface="Georgia"/>
                <a:sym typeface="Georgia"/>
              </a:rPr>
              <a:t> </a:t>
            </a:r>
            <a:r>
              <a:rPr lang="el" dirty="0">
                <a:solidFill>
                  <a:schemeClr val="dk1"/>
                </a:solidFill>
                <a:latin typeface="Georgia"/>
                <a:ea typeface="Georgia"/>
                <a:cs typeface="Georgia"/>
                <a:sym typeface="Georgia"/>
              </a:rPr>
              <a:t>a brief period of prosperity.</a:t>
            </a:r>
            <a:endParaRPr dirty="0">
              <a:solidFill>
                <a:schemeClr val="dk1"/>
              </a:solidFill>
              <a:latin typeface="Georgia"/>
              <a:ea typeface="Georgia"/>
              <a:cs typeface="Georgia"/>
              <a:sym typeface="Georgia"/>
            </a:endParaRPr>
          </a:p>
          <a:p>
            <a:pPr marL="0" lvl="0" indent="0" algn="l" rtl="0">
              <a:spcBef>
                <a:spcPts val="1200"/>
              </a:spcBef>
              <a:spcAft>
                <a:spcPts val="0"/>
              </a:spcAft>
              <a:buNone/>
            </a:pPr>
            <a:endParaRPr dirty="0">
              <a:latin typeface="Average"/>
              <a:ea typeface="Average"/>
              <a:cs typeface="Average"/>
              <a:sym typeface="Average"/>
            </a:endParaRPr>
          </a:p>
        </p:txBody>
      </p:sp>
      <p:sp>
        <p:nvSpPr>
          <p:cNvPr id="108" name="Google Shape;108;p18"/>
          <p:cNvSpPr txBox="1"/>
          <p:nvPr/>
        </p:nvSpPr>
        <p:spPr>
          <a:xfrm>
            <a:off x="1380225" y="1401800"/>
            <a:ext cx="539100" cy="27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102" name="Google Shape;102;p18"/>
          <p:cNvPicPr preferRelativeResize="0"/>
          <p:nvPr/>
        </p:nvPicPr>
        <p:blipFill rotWithShape="1">
          <a:blip r:embed="rId5">
            <a:alphaModFix/>
          </a:blip>
          <a:srcRect t="9255"/>
          <a:stretch/>
        </p:blipFill>
        <p:spPr>
          <a:xfrm>
            <a:off x="2398955" y="2926080"/>
            <a:ext cx="2306507" cy="1437019"/>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Tm="5413"/>
    </mc:Choice>
    <mc:Fallback>
      <p:transition spd="slow" advTm="5413"/>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9"/>
          <p:cNvPicPr preferRelativeResize="0"/>
          <p:nvPr/>
        </p:nvPicPr>
        <p:blipFill>
          <a:blip r:embed="rId3">
            <a:alphaModFix/>
          </a:blip>
          <a:stretch>
            <a:fillRect/>
          </a:stretch>
        </p:blipFill>
        <p:spPr>
          <a:xfrm>
            <a:off x="3965224" y="2011625"/>
            <a:ext cx="1338600" cy="1801053"/>
          </a:xfrm>
          <a:prstGeom prst="rect">
            <a:avLst/>
          </a:prstGeom>
          <a:noFill/>
          <a:ln w="9525" cap="flat" cmpd="sng">
            <a:solidFill>
              <a:srgbClr val="000000"/>
            </a:solidFill>
            <a:prstDash val="solid"/>
            <a:round/>
            <a:headEnd type="none" w="sm" len="sm"/>
            <a:tailEnd type="none" w="sm" len="sm"/>
          </a:ln>
        </p:spPr>
      </p:pic>
      <p:pic>
        <p:nvPicPr>
          <p:cNvPr id="114" name="Google Shape;114;p19"/>
          <p:cNvPicPr preferRelativeResize="0"/>
          <p:nvPr/>
        </p:nvPicPr>
        <p:blipFill>
          <a:blip r:embed="rId4">
            <a:alphaModFix/>
          </a:blip>
          <a:stretch>
            <a:fillRect/>
          </a:stretch>
        </p:blipFill>
        <p:spPr>
          <a:xfrm>
            <a:off x="311700" y="2175450"/>
            <a:ext cx="3459150" cy="2357975"/>
          </a:xfrm>
          <a:prstGeom prst="rect">
            <a:avLst/>
          </a:prstGeom>
          <a:noFill/>
          <a:ln w="9525" cap="flat" cmpd="sng">
            <a:solidFill>
              <a:srgbClr val="000000"/>
            </a:solidFill>
            <a:prstDash val="solid"/>
            <a:round/>
            <a:headEnd type="none" w="sm" len="sm"/>
            <a:tailEnd type="none" w="sm" len="sm"/>
          </a:ln>
        </p:spPr>
      </p:pic>
      <p:pic>
        <p:nvPicPr>
          <p:cNvPr id="115" name="Google Shape;115;p19"/>
          <p:cNvPicPr preferRelativeResize="0"/>
          <p:nvPr/>
        </p:nvPicPr>
        <p:blipFill>
          <a:blip r:embed="rId5">
            <a:alphaModFix/>
          </a:blip>
          <a:stretch>
            <a:fillRect/>
          </a:stretch>
        </p:blipFill>
        <p:spPr>
          <a:xfrm>
            <a:off x="5629825" y="1332450"/>
            <a:ext cx="3202476" cy="2204650"/>
          </a:xfrm>
          <a:prstGeom prst="rect">
            <a:avLst/>
          </a:prstGeom>
          <a:noFill/>
          <a:ln w="9525" cap="flat" cmpd="sng">
            <a:solidFill>
              <a:srgbClr val="000000"/>
            </a:solidFill>
            <a:prstDash val="solid"/>
            <a:round/>
            <a:headEnd type="none" w="sm" len="sm"/>
            <a:tailEnd type="none" w="sm" len="sm"/>
          </a:ln>
        </p:spPr>
      </p:pic>
      <p:sp>
        <p:nvSpPr>
          <p:cNvPr id="116" name="Google Shape;116;p19"/>
          <p:cNvSpPr txBox="1">
            <a:spLocks noGrp="1"/>
          </p:cNvSpPr>
          <p:nvPr>
            <p:ph type="title"/>
          </p:nvPr>
        </p:nvSpPr>
        <p:spPr>
          <a:xfrm>
            <a:off x="311700" y="392650"/>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l" sz="1919" u="sng">
                <a:latin typeface="Georgia"/>
                <a:ea typeface="Georgia"/>
                <a:cs typeface="Georgia"/>
                <a:sym typeface="Georgia"/>
              </a:rPr>
              <a:t>Ottoman Era</a:t>
            </a:r>
            <a:endParaRPr sz="1819" u="sng">
              <a:highlight>
                <a:schemeClr val="dk1"/>
              </a:highlight>
              <a:latin typeface="Georgia"/>
              <a:ea typeface="Georgia"/>
              <a:cs typeface="Georgia"/>
              <a:sym typeface="Georgia"/>
            </a:endParaRPr>
          </a:p>
          <a:p>
            <a:pPr marL="0" lvl="0" indent="0" algn="l" rtl="0">
              <a:spcBef>
                <a:spcPts val="0"/>
              </a:spcBef>
              <a:spcAft>
                <a:spcPts val="0"/>
              </a:spcAft>
              <a:buSzPts val="990"/>
              <a:buNone/>
            </a:pPr>
            <a:endParaRPr sz="2800"/>
          </a:p>
        </p:txBody>
      </p:sp>
      <p:sp>
        <p:nvSpPr>
          <p:cNvPr id="117" name="Google Shape;117;p19"/>
          <p:cNvSpPr txBox="1"/>
          <p:nvPr/>
        </p:nvSpPr>
        <p:spPr>
          <a:xfrm>
            <a:off x="3389150" y="3904200"/>
            <a:ext cx="5615700" cy="1050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l" rtl="0">
              <a:lnSpc>
                <a:spcPct val="115000"/>
              </a:lnSpc>
              <a:spcBef>
                <a:spcPts val="1200"/>
              </a:spcBef>
              <a:spcAft>
                <a:spcPts val="1200"/>
              </a:spcAft>
              <a:buNone/>
            </a:pPr>
            <a:r>
              <a:rPr lang="el" dirty="0">
                <a:solidFill>
                  <a:schemeClr val="dk1"/>
                </a:solidFill>
                <a:latin typeface="Georgia"/>
                <a:ea typeface="Georgia"/>
                <a:cs typeface="Georgia"/>
                <a:sym typeface="Georgia"/>
              </a:rPr>
              <a:t>In 1881 Thessaly was liberated by the Greek army </a:t>
            </a:r>
            <a:r>
              <a:rPr lang="el" dirty="0" smtClean="0">
                <a:solidFill>
                  <a:schemeClr val="dk1"/>
                </a:solidFill>
                <a:latin typeface="Georgia"/>
                <a:ea typeface="Georgia"/>
                <a:cs typeface="Georgia"/>
                <a:sym typeface="Georgia"/>
              </a:rPr>
              <a:t>and</a:t>
            </a:r>
            <a:r>
              <a:rPr lang="en-US" dirty="0" smtClean="0">
                <a:solidFill>
                  <a:schemeClr val="dk1"/>
                </a:solidFill>
                <a:latin typeface="Georgia"/>
                <a:ea typeface="Georgia"/>
                <a:cs typeface="Georgia"/>
                <a:sym typeface="Georgia"/>
              </a:rPr>
              <a:t> Larissa was</a:t>
            </a:r>
            <a:r>
              <a:rPr lang="el" dirty="0" smtClean="0">
                <a:solidFill>
                  <a:schemeClr val="dk1"/>
                </a:solidFill>
                <a:latin typeface="Georgia"/>
                <a:ea typeface="Georgia"/>
                <a:cs typeface="Georgia"/>
                <a:sym typeface="Georgia"/>
              </a:rPr>
              <a:t> </a:t>
            </a:r>
            <a:r>
              <a:rPr lang="el" dirty="0">
                <a:solidFill>
                  <a:schemeClr val="dk1"/>
                </a:solidFill>
                <a:latin typeface="Georgia"/>
                <a:ea typeface="Georgia"/>
                <a:cs typeface="Georgia"/>
                <a:sym typeface="Georgia"/>
              </a:rPr>
              <a:t>annexed to the Greek state. </a:t>
            </a:r>
            <a:endParaRPr dirty="0">
              <a:latin typeface="Average"/>
              <a:ea typeface="Average"/>
              <a:cs typeface="Average"/>
              <a:sym typeface="Average"/>
            </a:endParaRPr>
          </a:p>
        </p:txBody>
      </p:sp>
      <p:sp>
        <p:nvSpPr>
          <p:cNvPr id="118" name="Google Shape;118;p19"/>
          <p:cNvSpPr txBox="1"/>
          <p:nvPr/>
        </p:nvSpPr>
        <p:spPr>
          <a:xfrm>
            <a:off x="311700" y="1046788"/>
            <a:ext cx="5204700" cy="8733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lnSpc>
                <a:spcPct val="115000"/>
              </a:lnSpc>
              <a:spcBef>
                <a:spcPts val="1200"/>
              </a:spcBef>
              <a:spcAft>
                <a:spcPts val="1200"/>
              </a:spcAft>
            </a:pPr>
            <a:r>
              <a:rPr lang="en-US" sz="1100" dirty="0" smtClean="0">
                <a:solidFill>
                  <a:schemeClr val="dk1"/>
                </a:solidFill>
                <a:latin typeface="Georgia"/>
                <a:ea typeface="Georgia"/>
                <a:cs typeface="Georgia"/>
                <a:sym typeface="Georgia"/>
              </a:rPr>
              <a:t>The </a:t>
            </a:r>
            <a:r>
              <a:rPr lang="en-US" sz="1100" dirty="0">
                <a:solidFill>
                  <a:schemeClr val="dk1"/>
                </a:solidFill>
                <a:latin typeface="Georgia"/>
                <a:ea typeface="Georgia"/>
                <a:cs typeface="Georgia"/>
                <a:sym typeface="Georgia"/>
              </a:rPr>
              <a:t>city bore the name </a:t>
            </a:r>
            <a:r>
              <a:rPr lang="en-US" sz="1100" dirty="0" err="1">
                <a:solidFill>
                  <a:schemeClr val="dk1"/>
                </a:solidFill>
                <a:latin typeface="Georgia"/>
                <a:ea typeface="Georgia"/>
                <a:cs typeface="Georgia"/>
                <a:sym typeface="Georgia"/>
              </a:rPr>
              <a:t>Yeni</a:t>
            </a:r>
            <a:r>
              <a:rPr lang="en-US" sz="1100" dirty="0">
                <a:solidFill>
                  <a:schemeClr val="dk1"/>
                </a:solidFill>
                <a:latin typeface="Georgia"/>
                <a:ea typeface="Georgia"/>
                <a:cs typeface="Georgia"/>
                <a:sym typeface="Georgia"/>
              </a:rPr>
              <a:t> </a:t>
            </a:r>
            <a:r>
              <a:rPr lang="en-US" sz="1100" dirty="0" err="1">
                <a:solidFill>
                  <a:schemeClr val="dk1"/>
                </a:solidFill>
                <a:latin typeface="Georgia"/>
                <a:ea typeface="Georgia"/>
                <a:cs typeface="Georgia"/>
                <a:sym typeface="Georgia"/>
              </a:rPr>
              <a:t>Şehir</a:t>
            </a:r>
            <a:r>
              <a:rPr lang="en-US" sz="1100" dirty="0">
                <a:solidFill>
                  <a:schemeClr val="dk1"/>
                </a:solidFill>
                <a:latin typeface="Georgia"/>
                <a:ea typeface="Georgia"/>
                <a:cs typeface="Georgia"/>
                <a:sym typeface="Georgia"/>
              </a:rPr>
              <a:t> </a:t>
            </a:r>
            <a:r>
              <a:rPr lang="en-US" sz="1100" dirty="0" err="1" smtClean="0">
                <a:solidFill>
                  <a:schemeClr val="dk1"/>
                </a:solidFill>
                <a:latin typeface="Georgia"/>
                <a:ea typeface="Georgia"/>
                <a:cs typeface="Georgia"/>
                <a:sym typeface="Georgia"/>
              </a:rPr>
              <a:t>Feneri</a:t>
            </a:r>
            <a:r>
              <a:rPr lang="en-US" sz="1100" dirty="0" smtClean="0">
                <a:solidFill>
                  <a:schemeClr val="dk1"/>
                </a:solidFill>
                <a:latin typeface="Georgia"/>
                <a:ea typeface="Georgia"/>
                <a:cs typeface="Georgia"/>
                <a:sym typeface="Georgia"/>
              </a:rPr>
              <a:t>                                                                          A </a:t>
            </a:r>
            <a:r>
              <a:rPr lang="el" sz="1100" dirty="0" smtClean="0">
                <a:solidFill>
                  <a:schemeClr val="dk1"/>
                </a:solidFill>
                <a:latin typeface="Georgia"/>
                <a:ea typeface="Georgia"/>
                <a:cs typeface="Georgia"/>
                <a:sym typeface="Georgia"/>
              </a:rPr>
              <a:t>large </a:t>
            </a:r>
            <a:r>
              <a:rPr lang="el" sz="1100" dirty="0">
                <a:solidFill>
                  <a:schemeClr val="dk1"/>
                </a:solidFill>
                <a:latin typeface="Georgia"/>
                <a:ea typeface="Georgia"/>
                <a:cs typeface="Georgia"/>
                <a:sym typeface="Georgia"/>
              </a:rPr>
              <a:t>part of the population moved to the mountains for greater security</a:t>
            </a:r>
            <a:r>
              <a:rPr lang="el" sz="1100" dirty="0" smtClean="0">
                <a:solidFill>
                  <a:schemeClr val="dk1"/>
                </a:solidFill>
                <a:latin typeface="Georgia"/>
                <a:ea typeface="Georgia"/>
                <a:cs typeface="Georgia"/>
                <a:sym typeface="Georgia"/>
              </a:rPr>
              <a:t>,</a:t>
            </a:r>
            <a:r>
              <a:rPr lang="en-US" sz="1100" dirty="0" smtClean="0">
                <a:solidFill>
                  <a:schemeClr val="dk1"/>
                </a:solidFill>
                <a:latin typeface="Georgia"/>
                <a:ea typeface="Georgia"/>
                <a:cs typeface="Georgia"/>
                <a:sym typeface="Georgia"/>
              </a:rPr>
              <a:t>             </a:t>
            </a:r>
            <a:r>
              <a:rPr lang="el" sz="1100" dirty="0" smtClean="0">
                <a:solidFill>
                  <a:schemeClr val="dk1"/>
                </a:solidFill>
                <a:latin typeface="Georgia"/>
                <a:ea typeface="Georgia"/>
                <a:cs typeface="Georgia"/>
                <a:sym typeface="Georgia"/>
              </a:rPr>
              <a:t> </a:t>
            </a:r>
            <a:r>
              <a:rPr lang="el" sz="1100" dirty="0">
                <a:solidFill>
                  <a:schemeClr val="dk1"/>
                </a:solidFill>
                <a:latin typeface="Georgia"/>
                <a:ea typeface="Georgia"/>
                <a:cs typeface="Georgia"/>
                <a:sym typeface="Georgia"/>
              </a:rPr>
              <a:t>away from Ottoman rule. </a:t>
            </a:r>
            <a:endParaRPr sz="1100" dirty="0">
              <a:solidFill>
                <a:schemeClr val="dk1"/>
              </a:solidFill>
              <a:latin typeface="Georgia"/>
              <a:ea typeface="Georgia"/>
              <a:cs typeface="Georgia"/>
              <a:sym typeface="Georgia"/>
            </a:endParaRPr>
          </a:p>
        </p:txBody>
      </p:sp>
      <p:sp>
        <p:nvSpPr>
          <p:cNvPr id="119" name="Google Shape;119;p19"/>
          <p:cNvSpPr txBox="1"/>
          <p:nvPr/>
        </p:nvSpPr>
        <p:spPr>
          <a:xfrm>
            <a:off x="1625600" y="2426450"/>
            <a:ext cx="1446600" cy="38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Tree>
  </p:cSld>
  <p:clrMapOvr>
    <a:masterClrMapping/>
  </p:clrMapOvr>
  <mc:AlternateContent xmlns:mc="http://schemas.openxmlformats.org/markup-compatibility/2006">
    <mc:Choice xmlns:p14="http://schemas.microsoft.com/office/powerpoint/2010/main" Requires="p14">
      <p:transition spd="slow" p14:dur="2000" advTm="11371"/>
    </mc:Choice>
    <mc:Fallback>
      <p:transition spd="slow" advTm="1137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ctrTitle"/>
          </p:nvPr>
        </p:nvSpPr>
        <p:spPr>
          <a:xfrm>
            <a:off x="671258" y="1056325"/>
            <a:ext cx="7801500" cy="1730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l" sz="4300" i="1" u="sng">
                <a:latin typeface="Georgia"/>
                <a:ea typeface="Georgia"/>
                <a:cs typeface="Georgia"/>
                <a:sym typeface="Georgia"/>
              </a:rPr>
              <a:t>Education in Larissa</a:t>
            </a:r>
            <a:endParaRPr sz="4300" i="1" u="sng">
              <a:latin typeface="Georgia"/>
              <a:ea typeface="Georgia"/>
              <a:cs typeface="Georgia"/>
              <a:sym typeface="Georgia"/>
            </a:endParaRPr>
          </a:p>
        </p:txBody>
      </p:sp>
    </p:spTree>
  </p:cSld>
  <p:clrMapOvr>
    <a:masterClrMapping/>
  </p:clrMapOvr>
  <mc:AlternateContent xmlns:mc="http://schemas.openxmlformats.org/markup-compatibility/2006">
    <mc:Choice xmlns:p14="http://schemas.microsoft.com/office/powerpoint/2010/main" Requires="p14">
      <p:transition spd="slow" p14:dur="2000" advTm="2037"/>
    </mc:Choice>
    <mc:Fallback>
      <p:transition spd="slow" advTm="203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1"/>
          <p:cNvPicPr preferRelativeResize="0"/>
          <p:nvPr/>
        </p:nvPicPr>
        <p:blipFill>
          <a:blip r:embed="rId3">
            <a:alphaModFix/>
          </a:blip>
          <a:stretch>
            <a:fillRect/>
          </a:stretch>
        </p:blipFill>
        <p:spPr>
          <a:xfrm>
            <a:off x="450275" y="2840300"/>
            <a:ext cx="3677071" cy="2059175"/>
          </a:xfrm>
          <a:prstGeom prst="rect">
            <a:avLst/>
          </a:prstGeom>
          <a:noFill/>
          <a:ln w="9525" cap="flat" cmpd="sng">
            <a:solidFill>
              <a:srgbClr val="000000"/>
            </a:solidFill>
            <a:prstDash val="solid"/>
            <a:round/>
            <a:headEnd type="none" w="sm" len="sm"/>
            <a:tailEnd type="none" w="sm" len="sm"/>
          </a:ln>
        </p:spPr>
      </p:pic>
      <p:pic>
        <p:nvPicPr>
          <p:cNvPr id="130" name="Google Shape;130;p21"/>
          <p:cNvPicPr preferRelativeResize="0"/>
          <p:nvPr/>
        </p:nvPicPr>
        <p:blipFill rotWithShape="1">
          <a:blip r:embed="rId4">
            <a:alphaModFix/>
          </a:blip>
          <a:srcRect r="6402"/>
          <a:stretch/>
        </p:blipFill>
        <p:spPr>
          <a:xfrm>
            <a:off x="4264800" y="1056600"/>
            <a:ext cx="4567500" cy="2059175"/>
          </a:xfrm>
          <a:prstGeom prst="rect">
            <a:avLst/>
          </a:prstGeom>
          <a:noFill/>
          <a:ln>
            <a:noFill/>
          </a:ln>
        </p:spPr>
      </p:pic>
      <p:sp>
        <p:nvSpPr>
          <p:cNvPr id="131" name="Google Shape;131;p21"/>
          <p:cNvSpPr txBox="1">
            <a:spLocks noGrp="1"/>
          </p:cNvSpPr>
          <p:nvPr>
            <p:ph type="title"/>
          </p:nvPr>
        </p:nvSpPr>
        <p:spPr>
          <a:xfrm>
            <a:off x="311700" y="342075"/>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l" sz="1900" u="sng">
                <a:latin typeface="Georgia"/>
                <a:ea typeface="Georgia"/>
                <a:cs typeface="Georgia"/>
                <a:sym typeface="Georgia"/>
              </a:rPr>
              <a:t>School Units</a:t>
            </a:r>
            <a:endParaRPr sz="1900" u="sng">
              <a:latin typeface="Georgia"/>
              <a:ea typeface="Georgia"/>
              <a:cs typeface="Georgia"/>
              <a:sym typeface="Georgia"/>
            </a:endParaRPr>
          </a:p>
        </p:txBody>
      </p:sp>
      <p:sp>
        <p:nvSpPr>
          <p:cNvPr id="132" name="Google Shape;132;p21"/>
          <p:cNvSpPr txBox="1"/>
          <p:nvPr/>
        </p:nvSpPr>
        <p:spPr>
          <a:xfrm>
            <a:off x="311688" y="1305737"/>
            <a:ext cx="3694800" cy="1143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0" algn="l" rtl="0">
              <a:lnSpc>
                <a:spcPct val="115000"/>
              </a:lnSpc>
              <a:spcBef>
                <a:spcPts val="500"/>
              </a:spcBef>
              <a:spcAft>
                <a:spcPts val="500"/>
              </a:spcAft>
              <a:buNone/>
            </a:pPr>
            <a:r>
              <a:rPr lang="el">
                <a:solidFill>
                  <a:schemeClr val="dk1"/>
                </a:solidFill>
                <a:latin typeface="Georgia"/>
                <a:ea typeface="Georgia"/>
                <a:cs typeface="Georgia"/>
                <a:sym typeface="Georgia"/>
              </a:rPr>
              <a:t>Kindergartens,  Primary Schools,  Gymnasiums,  Music high school, Day and  Evening High Schools,    Vocational High Schools.</a:t>
            </a:r>
            <a:endParaRPr>
              <a:solidFill>
                <a:schemeClr val="dk1"/>
              </a:solidFill>
              <a:latin typeface="Georgia"/>
              <a:ea typeface="Georgia"/>
              <a:cs typeface="Georgia"/>
              <a:sym typeface="Georgia"/>
            </a:endParaRPr>
          </a:p>
        </p:txBody>
      </p:sp>
      <p:sp>
        <p:nvSpPr>
          <p:cNvPr id="133" name="Google Shape;133;p21"/>
          <p:cNvSpPr txBox="1"/>
          <p:nvPr/>
        </p:nvSpPr>
        <p:spPr>
          <a:xfrm>
            <a:off x="5128775" y="3257600"/>
            <a:ext cx="3136200" cy="17241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lnSpc>
                <a:spcPct val="115000"/>
              </a:lnSpc>
              <a:spcBef>
                <a:spcPts val="500"/>
              </a:spcBef>
              <a:spcAft>
                <a:spcPts val="0"/>
              </a:spcAft>
              <a:buNone/>
            </a:pPr>
            <a:r>
              <a:rPr lang="el">
                <a:solidFill>
                  <a:schemeClr val="dk1"/>
                </a:solidFill>
                <a:latin typeface="Georgia"/>
                <a:ea typeface="Georgia"/>
                <a:cs typeface="Georgia"/>
                <a:sym typeface="Georgia"/>
              </a:rPr>
              <a:t>Also operating:</a:t>
            </a:r>
            <a:endParaRPr>
              <a:solidFill>
                <a:schemeClr val="dk1"/>
              </a:solidFill>
              <a:latin typeface="Georgia"/>
              <a:ea typeface="Georgia"/>
              <a:cs typeface="Georgia"/>
              <a:sym typeface="Georgia"/>
            </a:endParaRPr>
          </a:p>
          <a:p>
            <a:pPr marL="457200" lvl="0" indent="-317500" algn="l" rtl="0">
              <a:lnSpc>
                <a:spcPct val="115000"/>
              </a:lnSpc>
              <a:spcBef>
                <a:spcPts val="500"/>
              </a:spcBef>
              <a:spcAft>
                <a:spcPts val="0"/>
              </a:spcAft>
              <a:buClr>
                <a:schemeClr val="dk1"/>
              </a:buClr>
              <a:buSzPts val="1400"/>
              <a:buFont typeface="Georgia"/>
              <a:buChar char="●"/>
            </a:pPr>
            <a:r>
              <a:rPr lang="el">
                <a:solidFill>
                  <a:schemeClr val="dk1"/>
                </a:solidFill>
                <a:latin typeface="Georgia"/>
                <a:ea typeface="Georgia"/>
                <a:cs typeface="Georgia"/>
                <a:sym typeface="Georgia"/>
              </a:rPr>
              <a:t>kindergartens and public schools for children with special needs and children with diffuse developmental disorders</a:t>
            </a:r>
            <a:endParaRPr>
              <a:solidFill>
                <a:schemeClr val="dk1"/>
              </a:solidFill>
              <a:latin typeface="Georgia"/>
              <a:ea typeface="Georgia"/>
              <a:cs typeface="Georgia"/>
              <a:sym typeface="Georgia"/>
            </a:endParaRPr>
          </a:p>
        </p:txBody>
      </p:sp>
    </p:spTree>
  </p:cSld>
  <p:clrMapOvr>
    <a:masterClrMapping/>
  </p:clrMapOvr>
  <mc:AlternateContent xmlns:mc="http://schemas.openxmlformats.org/markup-compatibility/2006">
    <mc:Choice xmlns:p14="http://schemas.microsoft.com/office/powerpoint/2010/main" Requires="p14">
      <p:transition spd="slow" p14:dur="2000" advTm="8592"/>
    </mc:Choice>
    <mc:Fallback>
      <p:transition spd="slow" advTm="8592"/>
    </mc:Fallback>
  </mc:AlternateContent>
  <p:timing>
    <p:tnLst>
      <p:par>
        <p:cTn id="1" dur="indefinite" restart="never" nodeType="tmRoot"/>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TotalTime>
  <Words>1583</Words>
  <Application>Microsoft Office PowerPoint</Application>
  <PresentationFormat>Προβολή στην οθόνη (16:9)</PresentationFormat>
  <Paragraphs>104</Paragraphs>
  <Slides>50</Slides>
  <Notes>50</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50</vt:i4>
      </vt:variant>
    </vt:vector>
  </HeadingPairs>
  <TitlesOfParts>
    <vt:vector size="57" baseType="lpstr">
      <vt:lpstr>Oswald</vt:lpstr>
      <vt:lpstr>Arial</vt:lpstr>
      <vt:lpstr>Average</vt:lpstr>
      <vt:lpstr>Nunito</vt:lpstr>
      <vt:lpstr>Maven Pro</vt:lpstr>
      <vt:lpstr>Georgia</vt:lpstr>
      <vt:lpstr>Slate</vt:lpstr>
      <vt:lpstr>The city of Larissa</vt:lpstr>
      <vt:lpstr> Larissa, is the biggest city of the Thessaly region   and the central administration of Thessaly - central Greece</vt:lpstr>
      <vt:lpstr>Παρουσίαση του PowerPoint</vt:lpstr>
      <vt:lpstr>The history of the city</vt:lpstr>
      <vt:lpstr>Παρουσίαση του PowerPoint</vt:lpstr>
      <vt:lpstr>Roman Era  </vt:lpstr>
      <vt:lpstr>Ottoman Era </vt:lpstr>
      <vt:lpstr>Education in Larissa</vt:lpstr>
      <vt:lpstr>School Units</vt:lpstr>
      <vt:lpstr>Municipal Conservatory</vt:lpstr>
      <vt:lpstr>University of Thessaly</vt:lpstr>
      <vt:lpstr>University Hospital</vt:lpstr>
      <vt:lpstr>Archaeological Sites in Larissa</vt:lpstr>
      <vt:lpstr>First Ancient Theater</vt:lpstr>
      <vt:lpstr>2nd Ancient Theater</vt:lpstr>
      <vt:lpstr>       Basilica of Saint Achilles </vt:lpstr>
      <vt:lpstr>Bezesteni</vt:lpstr>
      <vt:lpstr>Ottoman Baths          </vt:lpstr>
      <vt:lpstr>Yeni Mosque</vt:lpstr>
      <vt:lpstr>Pappas’ Mill </vt:lpstr>
      <vt:lpstr>Museums </vt:lpstr>
      <vt:lpstr>Diachronic Museum </vt:lpstr>
      <vt:lpstr>Ethnographic Historical Museum </vt:lpstr>
      <vt:lpstr>Museum of Hippocrates </vt:lpstr>
      <vt:lpstr>Museum of the National Resistance </vt:lpstr>
      <vt:lpstr>Museum of Cereals and Flour </vt:lpstr>
      <vt:lpstr>Municipal Art Gallery </vt:lpstr>
      <vt:lpstr>     Saint Achilles Is located on the Fortress hill,  at the highest place of the city and has view to the park of Alcazar and the Pinios river that crosses the city.                                                                                                                                                      It is the most important pilgrimage of our city as it hosts  the relics of Saint Achilles. His memory is celebrated with the greatest formality on  May 15th.  </vt:lpstr>
      <vt:lpstr>Squares and Parks </vt:lpstr>
      <vt:lpstr>Παρουσίαση του PowerPoint</vt:lpstr>
      <vt:lpstr>Παρουσίαση του PowerPoint</vt:lpstr>
      <vt:lpstr>Park of Alcazar </vt:lpstr>
      <vt:lpstr>Παρουσίαση του PowerPoint</vt:lpstr>
      <vt:lpstr>Local Products </vt:lpstr>
      <vt:lpstr>Fruits </vt:lpstr>
      <vt:lpstr>Cotton </vt:lpstr>
      <vt:lpstr>Wheat Production </vt:lpstr>
      <vt:lpstr>OTHER AGRICULTURAL AND LIVESTOCK PRODUCTS </vt:lpstr>
      <vt:lpstr>Παρουσίαση του PowerPoint</vt:lpstr>
      <vt:lpstr>Nature </vt:lpstr>
      <vt:lpstr>Pinios River </vt:lpstr>
      <vt:lpstr>Thessalian Plain</vt:lpstr>
      <vt:lpstr>              Tempi valley</vt:lpstr>
      <vt:lpstr>Olympus  </vt:lpstr>
      <vt:lpstr>Meteora</vt:lpstr>
      <vt:lpstr>Pelion</vt:lpstr>
      <vt:lpstr>By the sea... </vt:lpstr>
      <vt:lpstr>Agiokampos-Sotiritsa-Velika </vt:lpstr>
      <vt:lpstr>Kokkino Nero</vt:lpstr>
      <vt:lpstr>Stomio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city of Larissa</dc:title>
  <dc:creator>user</dc:creator>
  <cp:lastModifiedBy>Σοφία Σκουμή</cp:lastModifiedBy>
  <cp:revision>8</cp:revision>
  <dcterms:modified xsi:type="dcterms:W3CDTF">2021-03-21T22:06:11Z</dcterms:modified>
</cp:coreProperties>
</file>